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  <p:sldMasterId id="2147483913" r:id="rId2"/>
    <p:sldMasterId id="2147483925" r:id="rId3"/>
    <p:sldMasterId id="2147484095" r:id="rId4"/>
    <p:sldMasterId id="2147484122" r:id="rId5"/>
    <p:sldMasterId id="2147484134" r:id="rId6"/>
  </p:sldMasterIdLst>
  <p:notesMasterIdLst>
    <p:notesMasterId r:id="rId69"/>
  </p:notesMasterIdLst>
  <p:handoutMasterIdLst>
    <p:handoutMasterId r:id="rId70"/>
  </p:handoutMasterIdLst>
  <p:sldIdLst>
    <p:sldId id="258" r:id="rId7"/>
    <p:sldId id="261" r:id="rId8"/>
    <p:sldId id="262" r:id="rId9"/>
    <p:sldId id="267" r:id="rId10"/>
    <p:sldId id="272" r:id="rId11"/>
    <p:sldId id="269" r:id="rId12"/>
    <p:sldId id="415" r:id="rId13"/>
    <p:sldId id="270" r:id="rId14"/>
    <p:sldId id="274" r:id="rId15"/>
    <p:sldId id="373" r:id="rId16"/>
    <p:sldId id="383" r:id="rId17"/>
    <p:sldId id="412" r:id="rId18"/>
    <p:sldId id="346" r:id="rId19"/>
    <p:sldId id="348" r:id="rId20"/>
    <p:sldId id="328" r:id="rId21"/>
    <p:sldId id="377" r:id="rId22"/>
    <p:sldId id="379" r:id="rId23"/>
    <p:sldId id="378" r:id="rId24"/>
    <p:sldId id="384" r:id="rId25"/>
    <p:sldId id="273" r:id="rId26"/>
    <p:sldId id="386" r:id="rId27"/>
    <p:sldId id="387" r:id="rId28"/>
    <p:sldId id="392" r:id="rId29"/>
    <p:sldId id="393" r:id="rId30"/>
    <p:sldId id="394" r:id="rId31"/>
    <p:sldId id="422" r:id="rId32"/>
    <p:sldId id="423" r:id="rId33"/>
    <p:sldId id="424" r:id="rId34"/>
    <p:sldId id="311" r:id="rId35"/>
    <p:sldId id="350" r:id="rId36"/>
    <p:sldId id="356" r:id="rId37"/>
    <p:sldId id="285" r:id="rId38"/>
    <p:sldId id="432" r:id="rId39"/>
    <p:sldId id="433" r:id="rId40"/>
    <p:sldId id="283" r:id="rId41"/>
    <p:sldId id="396" r:id="rId42"/>
    <p:sldId id="354" r:id="rId43"/>
    <p:sldId id="418" r:id="rId44"/>
    <p:sldId id="419" r:id="rId45"/>
    <p:sldId id="420" r:id="rId46"/>
    <p:sldId id="361" r:id="rId47"/>
    <p:sldId id="362" r:id="rId48"/>
    <p:sldId id="298" r:id="rId49"/>
    <p:sldId id="395" r:id="rId50"/>
    <p:sldId id="364" r:id="rId51"/>
    <p:sldId id="401" r:id="rId52"/>
    <p:sldId id="430" r:id="rId53"/>
    <p:sldId id="431" r:id="rId54"/>
    <p:sldId id="402" r:id="rId55"/>
    <p:sldId id="410" r:id="rId56"/>
    <p:sldId id="413" r:id="rId57"/>
    <p:sldId id="414" r:id="rId58"/>
    <p:sldId id="408" r:id="rId59"/>
    <p:sldId id="409" r:id="rId60"/>
    <p:sldId id="411" r:id="rId61"/>
    <p:sldId id="404" r:id="rId62"/>
    <p:sldId id="405" r:id="rId63"/>
    <p:sldId id="406" r:id="rId64"/>
    <p:sldId id="426" r:id="rId65"/>
    <p:sldId id="425" r:id="rId66"/>
    <p:sldId id="403" r:id="rId67"/>
    <p:sldId id="369" r:id="rId68"/>
  </p:sldIdLst>
  <p:sldSz cx="9144000" cy="6858000" type="screen4x3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>
          <p15:clr>
            <a:srgbClr val="A4A3A4"/>
          </p15:clr>
        </p15:guide>
        <p15:guide id="2" pos="2236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4A1E"/>
    <a:srgbClr val="EF4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920" autoAdjust="0"/>
    <p:restoredTop sz="83089" autoAdjust="0"/>
  </p:normalViewPr>
  <p:slideViewPr>
    <p:cSldViewPr>
      <p:cViewPr varScale="1">
        <p:scale>
          <a:sx n="108" d="100"/>
          <a:sy n="108" d="100"/>
        </p:scale>
        <p:origin x="488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720"/>
    </p:cViewPr>
  </p:sorterViewPr>
  <p:notesViewPr>
    <p:cSldViewPr>
      <p:cViewPr varScale="1">
        <p:scale>
          <a:sx n="47" d="100"/>
          <a:sy n="47" d="100"/>
        </p:scale>
        <p:origin x="-2970" y="-96"/>
      </p:cViewPr>
      <p:guideLst>
        <p:guide orient="horz" pos="3224"/>
        <p:guide pos="2236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63" Type="http://schemas.openxmlformats.org/officeDocument/2006/relationships/slide" Target="slides/slide57.xml"/><Relationship Id="rId64" Type="http://schemas.openxmlformats.org/officeDocument/2006/relationships/slide" Target="slides/slide58.xml"/><Relationship Id="rId65" Type="http://schemas.openxmlformats.org/officeDocument/2006/relationships/slide" Target="slides/slide59.xml"/><Relationship Id="rId66" Type="http://schemas.openxmlformats.org/officeDocument/2006/relationships/slide" Target="slides/slide60.xml"/><Relationship Id="rId67" Type="http://schemas.openxmlformats.org/officeDocument/2006/relationships/slide" Target="slides/slide61.xml"/><Relationship Id="rId68" Type="http://schemas.openxmlformats.org/officeDocument/2006/relationships/slide" Target="slides/slide62.xml"/><Relationship Id="rId69" Type="http://schemas.openxmlformats.org/officeDocument/2006/relationships/notesMaster" Target="notesMasters/notesMaster1.xml"/><Relationship Id="rId50" Type="http://schemas.openxmlformats.org/officeDocument/2006/relationships/slide" Target="slides/slide44.xml"/><Relationship Id="rId51" Type="http://schemas.openxmlformats.org/officeDocument/2006/relationships/slide" Target="slides/slide45.xml"/><Relationship Id="rId52" Type="http://schemas.openxmlformats.org/officeDocument/2006/relationships/slide" Target="slides/slide46.xml"/><Relationship Id="rId53" Type="http://schemas.openxmlformats.org/officeDocument/2006/relationships/slide" Target="slides/slide47.xml"/><Relationship Id="rId54" Type="http://schemas.openxmlformats.org/officeDocument/2006/relationships/slide" Target="slides/slide48.xml"/><Relationship Id="rId55" Type="http://schemas.openxmlformats.org/officeDocument/2006/relationships/slide" Target="slides/slide49.xml"/><Relationship Id="rId56" Type="http://schemas.openxmlformats.org/officeDocument/2006/relationships/slide" Target="slides/slide50.xml"/><Relationship Id="rId57" Type="http://schemas.openxmlformats.org/officeDocument/2006/relationships/slide" Target="slides/slide51.xml"/><Relationship Id="rId58" Type="http://schemas.openxmlformats.org/officeDocument/2006/relationships/slide" Target="slides/slide52.xml"/><Relationship Id="rId59" Type="http://schemas.openxmlformats.org/officeDocument/2006/relationships/slide" Target="slides/slide5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slide" Target="slides/slide38.xml"/><Relationship Id="rId45" Type="http://schemas.openxmlformats.org/officeDocument/2006/relationships/slide" Target="slides/slide39.xml"/><Relationship Id="rId46" Type="http://schemas.openxmlformats.org/officeDocument/2006/relationships/slide" Target="slides/slide40.xml"/><Relationship Id="rId47" Type="http://schemas.openxmlformats.org/officeDocument/2006/relationships/slide" Target="slides/slide41.xml"/><Relationship Id="rId48" Type="http://schemas.openxmlformats.org/officeDocument/2006/relationships/slide" Target="slides/slide42.xml"/><Relationship Id="rId49" Type="http://schemas.openxmlformats.org/officeDocument/2006/relationships/slide" Target="slides/slide4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9" Type="http://schemas.openxmlformats.org/officeDocument/2006/relationships/slide" Target="slides/slide3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70" Type="http://schemas.openxmlformats.org/officeDocument/2006/relationships/handoutMaster" Target="handoutMasters/handoutMaster1.xml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4.xml"/><Relationship Id="rId61" Type="http://schemas.openxmlformats.org/officeDocument/2006/relationships/slide" Target="slides/slide55.xml"/><Relationship Id="rId62" Type="http://schemas.openxmlformats.org/officeDocument/2006/relationships/slide" Target="slides/slide56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575" cy="5117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73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C6B593-2D43-4AD9-AC98-D8DD7991796A}" type="datetimeFigureOut">
              <a:rPr lang="en-US" smtClean="0"/>
              <a:pPr/>
              <a:t>7/22/16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294"/>
            <a:ext cx="3076575" cy="5117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294"/>
            <a:ext cx="3076575" cy="51173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5398D-F42E-4D7B-963C-E764460F078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14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6710C4-5A2F-42A1-9036-61C154187799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AD038-D6C2-4B54-8956-4C7C8D1C9300}" type="slidenum">
              <a:rPr lang="en-IN" smtClean="0"/>
              <a:pPr/>
              <a:t>‹#›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291291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7" name="Picture 6" descr="Pragathi 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077200" y="5943435"/>
            <a:ext cx="914565" cy="914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7" name="Picture 6" descr="Pragathi 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077200" y="5943435"/>
            <a:ext cx="914565" cy="914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7" name="Picture 6" descr="Pragathi 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077200" y="5943435"/>
            <a:ext cx="914565" cy="914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7" name="Picture 6" descr="Pragathi 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077200" y="5943435"/>
            <a:ext cx="914565" cy="914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7" name="Picture 6" descr="Pragathi 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077200" y="5943435"/>
            <a:ext cx="914565" cy="914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7" name="Picture 6" descr="Pragathi 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077200" y="5943435"/>
            <a:ext cx="914565" cy="914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45A0-55C5-4E2D-A778-9AB281C75804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BA2A-811D-48DB-97F4-2629106B193C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45A0-55C5-4E2D-A778-9AB281C75804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BA2A-811D-48DB-97F4-2629106B193C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45A0-55C5-4E2D-A778-9AB281C75804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BA2A-811D-48DB-97F4-2629106B193C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45A0-55C5-4E2D-A778-9AB281C75804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BA2A-811D-48DB-97F4-2629106B193C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45A0-55C5-4E2D-A778-9AB281C75804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BA2A-811D-48DB-97F4-2629106B193C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45A0-55C5-4E2D-A778-9AB281C75804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BA2A-811D-48DB-97F4-2629106B193C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45A0-55C5-4E2D-A778-9AB281C75804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BA2A-811D-48DB-97F4-2629106B193C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45A0-55C5-4E2D-A778-9AB281C75804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BA2A-811D-48DB-97F4-2629106B193C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45A0-55C5-4E2D-A778-9AB281C75804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BA2A-811D-48DB-97F4-2629106B193C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45A0-55C5-4E2D-A778-9AB281C75804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BA2A-811D-48DB-97F4-2629106B193C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A945A0-55C5-4E2D-A778-9AB281C75804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CEBA2A-811D-48DB-97F4-2629106B193C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CF492-53C4-4002-9A52-705B5F434A9E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70000-4CCC-444E-A2E5-931A84613AE1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CF492-53C4-4002-9A52-705B5F434A9E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70000-4CCC-444E-A2E5-931A84613AE1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CF492-53C4-4002-9A52-705B5F434A9E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70000-4CCC-444E-A2E5-931A84613AE1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CF492-53C4-4002-9A52-705B5F434A9E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70000-4CCC-444E-A2E5-931A84613AE1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CF492-53C4-4002-9A52-705B5F434A9E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70000-4CCC-444E-A2E5-931A84613AE1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CF492-53C4-4002-9A52-705B5F434A9E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70000-4CCC-444E-A2E5-931A84613AE1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CF492-53C4-4002-9A52-705B5F434A9E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70000-4CCC-444E-A2E5-931A84613AE1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CF492-53C4-4002-9A52-705B5F434A9E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70000-4CCC-444E-A2E5-931A84613AE1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CF492-53C4-4002-9A52-705B5F434A9E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70000-4CCC-444E-A2E5-931A84613AE1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CF492-53C4-4002-9A52-705B5F434A9E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70000-4CCC-444E-A2E5-931A84613AE1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CF492-53C4-4002-9A52-705B5F434A9E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70000-4CCC-444E-A2E5-931A84613AE1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30480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7" name="Picture 6" descr="Pragathi Logo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077200" y="5943435"/>
            <a:ext cx="914565" cy="914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2FAAA4-E5AF-4DC8-B572-0F06E2F881CC}" type="datetimeFigureOut">
              <a:rPr lang="en-US" smtClean="0"/>
              <a:pPr/>
              <a:t>7/22/16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A40C6F-C6F7-4941-91FA-9C767BD6272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2FAAA4-E5AF-4DC8-B572-0F06E2F881CC}" type="datetimeFigureOut">
              <a:rPr lang="en-US" smtClean="0"/>
              <a:pPr/>
              <a:t>7/22/16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A40C6F-C6F7-4941-91FA-9C767BD6272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2FAAA4-E5AF-4DC8-B572-0F06E2F881CC}" type="datetimeFigureOut">
              <a:rPr lang="en-US" smtClean="0"/>
              <a:pPr/>
              <a:t>7/22/16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A40C6F-C6F7-4941-91FA-9C767BD6272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2FAAA4-E5AF-4DC8-B572-0F06E2F881CC}" type="datetimeFigureOut">
              <a:rPr lang="en-US" smtClean="0"/>
              <a:pPr/>
              <a:t>7/22/16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A40C6F-C6F7-4941-91FA-9C767BD6272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2FAAA4-E5AF-4DC8-B572-0F06E2F881CC}" type="datetimeFigureOut">
              <a:rPr lang="en-US" smtClean="0"/>
              <a:pPr/>
              <a:t>7/22/16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A40C6F-C6F7-4941-91FA-9C767BD6272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2FAAA4-E5AF-4DC8-B572-0F06E2F881CC}" type="datetimeFigureOut">
              <a:rPr lang="en-US" smtClean="0"/>
              <a:pPr/>
              <a:t>7/22/16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A40C6F-C6F7-4941-91FA-9C767BD6272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2FAAA4-E5AF-4DC8-B572-0F06E2F881CC}" type="datetimeFigureOut">
              <a:rPr lang="en-US" smtClean="0"/>
              <a:pPr/>
              <a:t>7/22/16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A40C6F-C6F7-4941-91FA-9C767BD6272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2FAAA4-E5AF-4DC8-B572-0F06E2F881CC}" type="datetimeFigureOut">
              <a:rPr lang="en-US" smtClean="0"/>
              <a:pPr/>
              <a:t>7/22/16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A40C6F-C6F7-4941-91FA-9C767BD6272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2FAAA4-E5AF-4DC8-B572-0F06E2F881CC}" type="datetimeFigureOut">
              <a:rPr lang="en-US" smtClean="0"/>
              <a:pPr/>
              <a:t>7/22/16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A40C6F-C6F7-4941-91FA-9C767BD6272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2FAAA4-E5AF-4DC8-B572-0F06E2F881CC}" type="datetimeFigureOut">
              <a:rPr lang="en-US" smtClean="0"/>
              <a:pPr/>
              <a:t>7/22/16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A40C6F-C6F7-4941-91FA-9C767BD6272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D2FAAA4-E5AF-4DC8-B572-0F06E2F881CC}" type="datetimeFigureOut">
              <a:rPr lang="en-US" smtClean="0"/>
              <a:pPr/>
              <a:t>7/22/16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7A40C6F-C6F7-4941-91FA-9C767BD62729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22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21.xml"/><Relationship Id="rId2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8.xml"/><Relationship Id="rId9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3.xml"/><Relationship Id="rId3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7.xml"/><Relationship Id="rId7" Type="http://schemas.openxmlformats.org/officeDocument/2006/relationships/slideLayout" Target="../slideLayouts/slideLayout38.xml"/><Relationship Id="rId8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5.xml"/><Relationship Id="rId14" Type="http://schemas.openxmlformats.org/officeDocument/2006/relationships/theme" Target="../theme/theme4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78.xml"/><Relationship Id="rId13" Type="http://schemas.openxmlformats.org/officeDocument/2006/relationships/slideLayout" Target="../slideLayouts/slideLayout79.xml"/><Relationship Id="rId14" Type="http://schemas.openxmlformats.org/officeDocument/2006/relationships/theme" Target="../theme/theme6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9" name="Picture 8" descr="Pragathi Logo.png"/>
          <p:cNvPicPr>
            <a:picLocks noChangeAspect="1"/>
          </p:cNvPicPr>
          <p:nvPr userDrawn="1"/>
        </p:nvPicPr>
        <p:blipFill>
          <a:blip r:embed="rId22" cstate="print"/>
          <a:stretch>
            <a:fillRect/>
          </a:stretch>
        </p:blipFill>
        <p:spPr>
          <a:xfrm>
            <a:off x="8153400" y="5867400"/>
            <a:ext cx="838365" cy="8383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37" r:id="rId13"/>
    <p:sldLayoutId id="2147483939" r:id="rId14"/>
    <p:sldLayoutId id="2147484039" r:id="rId15"/>
    <p:sldLayoutId id="2147484040" r:id="rId16"/>
    <p:sldLayoutId id="2147483968" r:id="rId17"/>
    <p:sldLayoutId id="2147483969" r:id="rId18"/>
    <p:sldLayoutId id="2147483970" r:id="rId19"/>
    <p:sldLayoutId id="2147483971" r:id="rId20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A945A0-55C5-4E2D-A778-9AB281C75804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EBA2A-811D-48DB-97F4-2629106B193C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3CF492-53C4-4002-9A52-705B5F434A9E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70000-4CCC-444E-A2E5-931A84613AE1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2" name="Picture 11" descr="Pragathi Logo.pn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8153400" y="5867400"/>
            <a:ext cx="838365" cy="8383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97" r:id="rId2"/>
    <p:sldLayoutId id="2147484098" r:id="rId3"/>
    <p:sldLayoutId id="2147484099" r:id="rId4"/>
    <p:sldLayoutId id="2147484100" r:id="rId5"/>
    <p:sldLayoutId id="2147484101" r:id="rId6"/>
    <p:sldLayoutId id="2147484102" r:id="rId7"/>
    <p:sldLayoutId id="2147484103" r:id="rId8"/>
    <p:sldLayoutId id="2147484104" r:id="rId9"/>
    <p:sldLayoutId id="2147484105" r:id="rId10"/>
    <p:sldLayoutId id="2147484106" r:id="rId11"/>
    <p:sldLayoutId id="2147484107" r:id="rId12"/>
    <p:sldLayoutId id="2147484108" r:id="rId13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34C47283-02BE-483C-9FC7-36FEBDBC6378}" type="datetimeFigureOut">
              <a:rPr lang="en-US" smtClean="0"/>
              <a:pPr/>
              <a:t>7/22/16</a:t>
            </a:fld>
            <a:endParaRPr lang="en-IN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1D7AA41C-FC1F-43D7-8B10-F3E3904FE7CA}" type="slidenum">
              <a:rPr lang="en-IN" smtClean="0"/>
              <a:pPr/>
              <a:t>‹#›</a:t>
            </a:fld>
            <a:endParaRPr lang="en-IN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6705600"/>
            <a:ext cx="9144000" cy="152400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9144000" cy="1524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pic>
        <p:nvPicPr>
          <p:cNvPr id="12" name="Picture 11" descr="Pragathi Logo.pn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8153400" y="5867400"/>
            <a:ext cx="838365" cy="8383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35" r:id="rId1"/>
    <p:sldLayoutId id="2147484136" r:id="rId2"/>
    <p:sldLayoutId id="2147484137" r:id="rId3"/>
    <p:sldLayoutId id="2147484138" r:id="rId4"/>
    <p:sldLayoutId id="2147484139" r:id="rId5"/>
    <p:sldLayoutId id="2147484140" r:id="rId6"/>
    <p:sldLayoutId id="2147484141" r:id="rId7"/>
    <p:sldLayoutId id="2147484142" r:id="rId8"/>
    <p:sldLayoutId id="2147484143" r:id="rId9"/>
    <p:sldLayoutId id="2147484144" r:id="rId10"/>
    <p:sldLayoutId id="2147484145" r:id="rId11"/>
    <p:sldLayoutId id="2147484146" r:id="rId12"/>
    <p:sldLayoutId id="2147484041" r:id="rId13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11.jpeg"/><Relationship Id="rId3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12.jpeg"/><Relationship Id="rId3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Relationship Id="rId2" Type="http://schemas.openxmlformats.org/officeDocument/2006/relationships/image" Target="../media/image13.jpeg"/><Relationship Id="rId3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14.jpeg"/><Relationship Id="rId3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15.jpeg"/><Relationship Id="rId3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1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24.jpeg"/><Relationship Id="rId3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9" Type="http://schemas.openxmlformats.org/officeDocument/2006/relationships/image" Target="../media/image32.jpeg"/><Relationship Id="rId10" Type="http://schemas.openxmlformats.org/officeDocument/2006/relationships/image" Target="../media/image5.png"/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2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59.xml"/><Relationship Id="rId2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35.jpeg"/><Relationship Id="rId3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36.jpeg"/><Relationship Id="rId3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4" Type="http://schemas.openxmlformats.org/officeDocument/2006/relationships/image" Target="../media/image42.jpeg"/><Relationship Id="rId5" Type="http://schemas.openxmlformats.org/officeDocument/2006/relationships/image" Target="../media/image43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46.jpg"/><Relationship Id="rId3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47.jpg"/><Relationship Id="rId3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48.jpg"/><Relationship Id="rId3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49.jpeg"/><Relationship Id="rId3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54.jpeg"/><Relationship Id="rId3" Type="http://schemas.openxmlformats.org/officeDocument/2006/relationships/image" Target="../media/image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55.jpeg"/><Relationship Id="rId3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56.jpg"/><Relationship Id="rId3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Relationship Id="rId2" Type="http://schemas.openxmlformats.org/officeDocument/2006/relationships/image" Target="../media/image57.jpeg"/><Relationship Id="rId3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60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55.xml"/><Relationship Id="rId2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65.jpg"/><Relationship Id="rId3" Type="http://schemas.openxmlformats.org/officeDocument/2006/relationships/image" Target="../media/image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66.jp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67.jpg"/><Relationship Id="rId3" Type="http://schemas.openxmlformats.org/officeDocument/2006/relationships/image" Target="../media/image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6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4" Type="http://schemas.openxmlformats.org/officeDocument/2006/relationships/image" Target="../media/image72.jpeg"/><Relationship Id="rId5" Type="http://schemas.openxmlformats.org/officeDocument/2006/relationships/image" Target="../media/image73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70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74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54.xml"/><Relationship Id="rId2" Type="http://schemas.openxmlformats.org/officeDocument/2006/relationships/image" Target="../media/image7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4" Type="http://schemas.openxmlformats.org/officeDocument/2006/relationships/image" Target="../media/image80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78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81.jpg"/><Relationship Id="rId3" Type="http://schemas.openxmlformats.org/officeDocument/2006/relationships/image" Target="../media/image5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82.jpg"/><Relationship Id="rId3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4" Type="http://schemas.openxmlformats.org/officeDocument/2006/relationships/image" Target="../media/image85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69.xml"/><Relationship Id="rId2" Type="http://schemas.openxmlformats.org/officeDocument/2006/relationships/image" Target="../media/image8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6.jpeg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8.jpeg"/><Relationship Id="rId5" Type="http://schemas.openxmlformats.org/officeDocument/2006/relationships/image" Target="../media/image89.jpeg"/><Relationship Id="rId6" Type="http://schemas.openxmlformats.org/officeDocument/2006/relationships/image" Target="../media/image90.jpe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72.xml"/><Relationship Id="rId2" Type="http://schemas.openxmlformats.org/officeDocument/2006/relationships/image" Target="../media/image8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4" Type="http://schemas.openxmlformats.org/officeDocument/2006/relationships/image" Target="../media/image93.jpeg"/><Relationship Id="rId5" Type="http://schemas.openxmlformats.org/officeDocument/2006/relationships/image" Target="../media/image94.jpe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95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7.jpeg"/><Relationship Id="rId3" Type="http://schemas.openxmlformats.org/officeDocument/2006/relationships/image" Target="../media/image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4" Type="http://schemas.openxmlformats.org/officeDocument/2006/relationships/image" Target="../media/image100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101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103.jpeg"/><Relationship Id="rId3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4" Type="http://schemas.openxmlformats.org/officeDocument/2006/relationships/image" Target="../media/image106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104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107.jpeg"/><Relationship Id="rId3" Type="http://schemas.openxmlformats.org/officeDocument/2006/relationships/image" Target="../media/image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108.jpg"/><Relationship Id="rId3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7.jpeg"/><Relationship Id="rId3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109.jpg"/><Relationship Id="rId3" Type="http://schemas.openxmlformats.org/officeDocument/2006/relationships/image" Target="../media/image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Relationship Id="rId2" Type="http://schemas.openxmlformats.org/officeDocument/2006/relationships/image" Target="../media/image110.jpeg"/><Relationship Id="rId3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image" Target="../media/image8.jpeg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9.jpeg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10.jpeg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955694"/>
            <a:ext cx="838200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Projects in 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Burgula Grampanchayat </a:t>
            </a:r>
          </a:p>
          <a:p>
            <a:pPr algn="ctr">
              <a:lnSpc>
                <a:spcPct val="150000"/>
              </a:lnSpc>
            </a:pPr>
            <a:r>
              <a:rPr lang="en-US" sz="3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by</a:t>
            </a:r>
            <a:endParaRPr lang="en-US" sz="3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Picture 2" descr="Backup_of_PWS TO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886200"/>
            <a:ext cx="8406558" cy="190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43200" y="6211229"/>
            <a:ext cx="457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www.pragathiwelfaresociety.com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190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pic>
        <p:nvPicPr>
          <p:cNvPr id="11" name="Picture 10" descr="IMG-20150929-WA0025.jpg"/>
          <p:cNvPicPr>
            <a:picLocks noChangeAspect="1"/>
          </p:cNvPicPr>
          <p:nvPr/>
        </p:nvPicPr>
        <p:blipFill>
          <a:blip r:embed="rId2"/>
          <a:srcRect r="13961"/>
          <a:stretch>
            <a:fillRect/>
          </a:stretch>
        </p:blipFill>
        <p:spPr>
          <a:xfrm>
            <a:off x="228600" y="838200"/>
            <a:ext cx="66294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10400" y="2060848"/>
            <a:ext cx="19812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All the 850 students in Burgula high school and 7 primary schools now</a:t>
            </a:r>
          </a:p>
          <a:p>
            <a:r>
              <a:rPr lang="en-US" sz="2200" dirty="0" smtClean="0"/>
              <a:t>use desks and chairs</a:t>
            </a:r>
            <a:endParaRPr lang="en-IN" sz="2200" dirty="0"/>
          </a:p>
        </p:txBody>
      </p:sp>
      <p:pic>
        <p:nvPicPr>
          <p:cNvPr id="6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28601" y="228600"/>
            <a:ext cx="86867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dirty="0" smtClean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EDUCATION IMPROVEMENT</a:t>
            </a:r>
            <a:endParaRPr lang="en-US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78121" y="6488668"/>
            <a:ext cx="3987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www.pragathiwelfaresociety.com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266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81000" y="228600"/>
            <a:ext cx="8534400" cy="811768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ea"/>
                <a:cs typeface="+mj-cs"/>
              </a:rPr>
              <a:t>EDUCATION IMPROVEMENT</a:t>
            </a:r>
            <a:endParaRPr kumimoji="0" lang="en-US" sz="3200" b="1" i="0" u="none" strike="noStrike" kern="1200" normalizeH="0" baseline="0" noProof="0" dirty="0">
              <a:ln w="0"/>
              <a:solidFill>
                <a:schemeClr val="accent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1154668"/>
            <a:ext cx="7924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Arial" pitchFamily="34" charset="0"/>
                <a:cs typeface="Arial" pitchFamily="34" charset="0"/>
              </a:rPr>
              <a:t>Outdoor stage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c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onstruction in school</a:t>
            </a:r>
            <a:endParaRPr lang="en-US" sz="2200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8" descr="07-stage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4800" y="1752600"/>
            <a:ext cx="8534400" cy="4114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2286000" y="5604387"/>
            <a:ext cx="464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    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www.pragathiwelfaresociety.com</a:t>
            </a:r>
            <a:endParaRPr lang="en-US" sz="2000" dirty="0"/>
          </a:p>
        </p:txBody>
      </p:sp>
      <p:pic>
        <p:nvPicPr>
          <p:cNvPr id="8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01000" cy="70609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chemeClr val="accent6"/>
                </a:solidFill>
                <a:latin typeface="+mn-lt"/>
              </a:rPr>
              <a:t>EDUCATION IMPROVEMENT</a:t>
            </a:r>
            <a:endParaRPr lang="en-US" sz="3200" b="1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6" name="Picture 5" descr="new5 ty sci lab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27584" y="1844824"/>
            <a:ext cx="7056784" cy="4289276"/>
          </a:xfrm>
          <a:prstGeom prst="rect">
            <a:avLst/>
          </a:prstGeom>
          <a:effectLst>
            <a:glow rad="101600">
              <a:schemeClr val="accent3">
                <a:lumMod val="40000"/>
                <a:lumOff val="60000"/>
                <a:alpha val="60000"/>
              </a:schemeClr>
            </a:glow>
          </a:effectLst>
        </p:spPr>
      </p:pic>
      <p:sp>
        <p:nvSpPr>
          <p:cNvPr id="7" name="TextBox 6"/>
          <p:cNvSpPr txBox="1"/>
          <p:nvPr/>
        </p:nvSpPr>
        <p:spPr>
          <a:xfrm>
            <a:off x="1524000" y="1124744"/>
            <a:ext cx="5712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Tyagi science lab construction</a:t>
            </a:r>
            <a:endParaRPr lang="en-US" sz="2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2200" y="5486401"/>
            <a:ext cx="4495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</a:t>
            </a:r>
          </a:p>
          <a:p>
            <a:endParaRPr lang="en-US" sz="2000" dirty="0"/>
          </a:p>
          <a:p>
            <a:pPr algn="ctr"/>
            <a:r>
              <a:rPr lang="en-US" sz="2000" dirty="0" smtClean="0"/>
              <a:t>  www.pragathiwelfaresociety.com</a:t>
            </a:r>
            <a:endParaRPr lang="en-US" sz="2000" dirty="0"/>
          </a:p>
        </p:txBody>
      </p:sp>
      <p:pic>
        <p:nvPicPr>
          <p:cNvPr id="9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133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190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pic>
        <p:nvPicPr>
          <p:cNvPr id="7" name="Picture 6" descr="C:\Users\Alok\Desktop\SPELLING BEEjjvjvj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84784"/>
            <a:ext cx="6840760" cy="48245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147248" cy="914400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chemeClr val="accent6"/>
                </a:solidFill>
                <a:latin typeface="+mn-lt"/>
              </a:rPr>
              <a:t>EDUCATION IMPROVEMENT</a:t>
            </a:r>
            <a:endParaRPr lang="en-US" sz="3200" b="1" dirty="0">
              <a:solidFill>
                <a:schemeClr val="accent6"/>
              </a:solidFill>
              <a:latin typeface="+mn-lt"/>
            </a:endParaRPr>
          </a:p>
        </p:txBody>
      </p:sp>
      <p:pic>
        <p:nvPicPr>
          <p:cNvPr id="5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78121" y="6412468"/>
            <a:ext cx="3987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www.pragathiwelfaresociety.com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190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pic>
        <p:nvPicPr>
          <p:cNvPr id="5" name="Picture 4" descr="C:\Users\Alok\Desktop\sIR vISITvhvv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6957392" cy="49880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05800" cy="63408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dirty="0" smtClean="0">
                <a:solidFill>
                  <a:schemeClr val="accent6"/>
                </a:solidFill>
                <a:latin typeface="+mn-lt"/>
              </a:rPr>
              <a:t>EDUCATION IMPROVEMENT</a:t>
            </a:r>
            <a:endParaRPr lang="en-US" sz="3600" b="1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7784" y="908720"/>
            <a:ext cx="393729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Motivating students and youth</a:t>
            </a:r>
            <a:endParaRPr lang="en-US" sz="2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78121" y="6488668"/>
            <a:ext cx="3987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www.pragathiwelfaresociety.com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304800"/>
            <a:ext cx="80794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 IMPROVEMENT</a:t>
            </a:r>
            <a:endParaRPr lang="en-US" sz="3200" b="1" spc="50" dirty="0">
              <a:ln w="11430"/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190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pic>
        <p:nvPicPr>
          <p:cNvPr id="7" name="Picture 6" descr="IMG_20150126_101148.jpg"/>
          <p:cNvPicPr>
            <a:picLocks noChangeAspect="1"/>
          </p:cNvPicPr>
          <p:nvPr/>
        </p:nvPicPr>
        <p:blipFill>
          <a:blip r:embed="rId2" cstate="print"/>
          <a:srcRect b="9524"/>
          <a:stretch>
            <a:fillRect/>
          </a:stretch>
        </p:blipFill>
        <p:spPr>
          <a:xfrm>
            <a:off x="457200" y="3352800"/>
            <a:ext cx="4267200" cy="2895600"/>
          </a:xfrm>
          <a:prstGeom prst="rect">
            <a:avLst/>
          </a:prstGeom>
        </p:spPr>
      </p:pic>
      <p:pic>
        <p:nvPicPr>
          <p:cNvPr id="2050" name="Picture 2" descr="E:\Pragathi\Pictures\26th Jan 2015 - Republic Day celebrations\IMG_20150126_1031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132008"/>
            <a:ext cx="3466728" cy="462230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99592" y="1931313"/>
            <a:ext cx="346441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Republic Day celebrations</a:t>
            </a:r>
            <a:endParaRPr lang="en-US" sz="2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62200" y="5715000"/>
            <a:ext cx="47300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</a:t>
            </a:r>
          </a:p>
          <a:p>
            <a:endParaRPr lang="en-US" sz="2000" dirty="0"/>
          </a:p>
          <a:p>
            <a:r>
              <a:rPr lang="en-US" sz="2000" dirty="0" smtClean="0"/>
              <a:t>www.pragathiwelfaresociety.com</a:t>
            </a:r>
            <a:endParaRPr lang="en-US" sz="2000" dirty="0"/>
          </a:p>
        </p:txBody>
      </p:sp>
      <p:pic>
        <p:nvPicPr>
          <p:cNvPr id="9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81400" y="142852"/>
            <a:ext cx="57431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pc="50" dirty="0" smtClean="0">
                <a:ln w="1143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 IMPROVEMENT</a:t>
            </a:r>
            <a:endParaRPr lang="en-US" sz="3200" b="1" spc="50" dirty="0" smtClean="0">
              <a:ln w="11430"/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190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 dirty="0"/>
          </a:p>
        </p:txBody>
      </p:sp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0" y="2066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7158" name="Rectangle 6"/>
          <p:cNvSpPr>
            <a:spLocks noChangeArrowheads="1"/>
          </p:cNvSpPr>
          <p:nvPr/>
        </p:nvSpPr>
        <p:spPr bwMode="auto">
          <a:xfrm>
            <a:off x="0" y="4133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7159" name="Rectangle 7"/>
          <p:cNvSpPr>
            <a:spLocks noChangeArrowheads="1"/>
          </p:cNvSpPr>
          <p:nvPr/>
        </p:nvSpPr>
        <p:spPr bwMode="auto">
          <a:xfrm>
            <a:off x="0" y="6153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79202" name="Picture 7" descr="IMG-20150727-WA0008"/>
          <p:cNvPicPr>
            <a:picLocks noChangeAspect="1" noChangeArrowheads="1"/>
          </p:cNvPicPr>
          <p:nvPr/>
        </p:nvPicPr>
        <p:blipFill>
          <a:blip r:embed="rId2"/>
          <a:srcRect b="16981"/>
          <a:stretch>
            <a:fillRect/>
          </a:stretch>
        </p:blipFill>
        <p:spPr bwMode="auto">
          <a:xfrm>
            <a:off x="1331640" y="2964466"/>
            <a:ext cx="6811788" cy="3188684"/>
          </a:xfrm>
          <a:prstGeom prst="rect">
            <a:avLst/>
          </a:prstGeom>
          <a:noFill/>
        </p:spPr>
      </p:pic>
      <p:pic>
        <p:nvPicPr>
          <p:cNvPr id="179201" name="Picture 10" descr="IMG-20150727-WA00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1000" y="304800"/>
            <a:ext cx="3200400" cy="2590800"/>
          </a:xfrm>
          <a:prstGeom prst="rect">
            <a:avLst/>
          </a:prstGeom>
          <a:noFill/>
        </p:spPr>
      </p:pic>
      <p:sp>
        <p:nvSpPr>
          <p:cNvPr id="17920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 dirty="0"/>
          </a:p>
        </p:txBody>
      </p:sp>
      <p:sp>
        <p:nvSpPr>
          <p:cNvPr id="179204" name="Rectangle 4"/>
          <p:cNvSpPr>
            <a:spLocks noChangeArrowheads="1"/>
          </p:cNvSpPr>
          <p:nvPr/>
        </p:nvSpPr>
        <p:spPr bwMode="auto">
          <a:xfrm>
            <a:off x="0" y="2181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9205" name="Rectangle 5"/>
          <p:cNvSpPr>
            <a:spLocks noChangeArrowheads="1"/>
          </p:cNvSpPr>
          <p:nvPr/>
        </p:nvSpPr>
        <p:spPr bwMode="auto">
          <a:xfrm>
            <a:off x="0" y="4010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38600" y="1778913"/>
            <a:ext cx="312295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Science experiments</a:t>
            </a:r>
            <a:endParaRPr lang="en-US" sz="2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09800" y="5791200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   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 www.pragathiwelfaresociety.com</a:t>
            </a:r>
            <a:endParaRPr lang="en-US" sz="2000" dirty="0"/>
          </a:p>
        </p:txBody>
      </p:sp>
      <p:pic>
        <p:nvPicPr>
          <p:cNvPr id="16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190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sp>
        <p:nvSpPr>
          <p:cNvPr id="7" name="TextBox 6"/>
          <p:cNvSpPr txBox="1"/>
          <p:nvPr/>
        </p:nvSpPr>
        <p:spPr>
          <a:xfrm>
            <a:off x="1524000" y="3505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pic>
        <p:nvPicPr>
          <p:cNvPr id="53249" name="Picture 10" descr="IMG-20150823-WA0015"/>
          <p:cNvPicPr>
            <a:picLocks noChangeAspect="1" noChangeArrowheads="1"/>
          </p:cNvPicPr>
          <p:nvPr/>
        </p:nvPicPr>
        <p:blipFill>
          <a:blip r:embed="rId2"/>
          <a:srcRect l="31126" t="38243" r="33096" b="32644"/>
          <a:stretch>
            <a:fillRect/>
          </a:stretch>
        </p:blipFill>
        <p:spPr bwMode="auto">
          <a:xfrm>
            <a:off x="827584" y="327025"/>
            <a:ext cx="4320480" cy="2813944"/>
          </a:xfrm>
          <a:prstGeom prst="rect">
            <a:avLst/>
          </a:prstGeom>
          <a:noFill/>
        </p:spPr>
      </p:pic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 dirty="0"/>
          </a:p>
        </p:txBody>
      </p:sp>
      <p:sp>
        <p:nvSpPr>
          <p:cNvPr id="53252" name="Rectangle 4"/>
          <p:cNvSpPr>
            <a:spLocks noChangeArrowheads="1"/>
          </p:cNvSpPr>
          <p:nvPr/>
        </p:nvSpPr>
        <p:spPr bwMode="auto">
          <a:xfrm>
            <a:off x="0" y="20859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 dirty="0"/>
          </a:p>
        </p:txBody>
      </p:sp>
      <p:pic>
        <p:nvPicPr>
          <p:cNvPr id="13" name="Picture 12" descr="E:\mobile pics -25 aug\WhatsApp Images\IMG-20150823-WA002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874532"/>
            <a:ext cx="4320480" cy="2165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9" descr="IMG-20150823-WA00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3874533"/>
            <a:ext cx="2781300" cy="2002739"/>
          </a:xfrm>
          <a:prstGeom prst="rect">
            <a:avLst/>
          </a:prstGeom>
          <a:noFill/>
        </p:spPr>
      </p:pic>
      <p:pic>
        <p:nvPicPr>
          <p:cNvPr id="5122" name="Picture 2" descr="E:\mobile pics -25 aug\WhatsApp Images\IMG-20150823-WA0028.jpg"/>
          <p:cNvPicPr>
            <a:picLocks noChangeAspect="1" noChangeArrowheads="1"/>
          </p:cNvPicPr>
          <p:nvPr/>
        </p:nvPicPr>
        <p:blipFill>
          <a:blip r:embed="rId5" cstate="print"/>
          <a:srcRect t="13889"/>
          <a:stretch>
            <a:fillRect/>
          </a:stretch>
        </p:blipFill>
        <p:spPr bwMode="auto">
          <a:xfrm>
            <a:off x="5943600" y="327024"/>
            <a:ext cx="2590800" cy="2813945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2057400" y="5715000"/>
            <a:ext cx="5410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</a:t>
            </a:r>
          </a:p>
          <a:p>
            <a:endParaRPr lang="en-US" sz="2000" dirty="0"/>
          </a:p>
          <a:p>
            <a:pPr algn="ctr"/>
            <a:r>
              <a:rPr lang="en-US" sz="2000" dirty="0" smtClean="0"/>
              <a:t>  www.pragathiwelfaresociety.com</a:t>
            </a:r>
            <a:endParaRPr lang="en-US" sz="2000" dirty="0"/>
          </a:p>
        </p:txBody>
      </p:sp>
      <p:pic>
        <p:nvPicPr>
          <p:cNvPr id="11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838200" y="0"/>
            <a:ext cx="7696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pc="50" dirty="0" smtClean="0">
                <a:ln w="1143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 IMPROVEMENT</a:t>
            </a:r>
            <a:endParaRPr lang="en-US" b="1" spc="50" dirty="0" smtClean="0">
              <a:ln w="11430"/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228600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spc="50" dirty="0" smtClean="0">
                <a:ln w="1143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 IMPROVEMENT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0200" y="190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 dirty="0"/>
          </a:p>
        </p:txBody>
      </p:sp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0" y="2066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7158" name="Rectangle 6"/>
          <p:cNvSpPr>
            <a:spLocks noChangeArrowheads="1"/>
          </p:cNvSpPr>
          <p:nvPr/>
        </p:nvSpPr>
        <p:spPr bwMode="auto">
          <a:xfrm>
            <a:off x="0" y="4133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7159" name="Rectangle 7"/>
          <p:cNvSpPr>
            <a:spLocks noChangeArrowheads="1"/>
          </p:cNvSpPr>
          <p:nvPr/>
        </p:nvSpPr>
        <p:spPr bwMode="auto">
          <a:xfrm>
            <a:off x="0" y="6153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1250" name="Picture 13" descr="IMG-20150716-WA0028"/>
          <p:cNvPicPr>
            <a:picLocks noChangeAspect="1" noChangeArrowheads="1"/>
          </p:cNvPicPr>
          <p:nvPr/>
        </p:nvPicPr>
        <p:blipFill>
          <a:blip r:embed="rId2"/>
          <a:srcRect r="14613" b="17912"/>
          <a:stretch>
            <a:fillRect/>
          </a:stretch>
        </p:blipFill>
        <p:spPr bwMode="auto">
          <a:xfrm>
            <a:off x="1770117" y="2019300"/>
            <a:ext cx="5451366" cy="3902682"/>
          </a:xfrm>
          <a:prstGeom prst="rect">
            <a:avLst/>
          </a:prstGeom>
          <a:noFill/>
        </p:spPr>
      </p:pic>
      <p:sp>
        <p:nvSpPr>
          <p:cNvPr id="181251" name="Rectangle 3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 dirty="0"/>
          </a:p>
        </p:txBody>
      </p:sp>
      <p:sp>
        <p:nvSpPr>
          <p:cNvPr id="181252" name="Rectangle 4"/>
          <p:cNvSpPr>
            <a:spLocks noChangeArrowheads="1"/>
          </p:cNvSpPr>
          <p:nvPr/>
        </p:nvSpPr>
        <p:spPr bwMode="auto">
          <a:xfrm>
            <a:off x="0" y="20478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81253" name="Rectangle 5"/>
          <p:cNvSpPr>
            <a:spLocks noChangeArrowheads="1"/>
          </p:cNvSpPr>
          <p:nvPr/>
        </p:nvSpPr>
        <p:spPr bwMode="auto">
          <a:xfrm>
            <a:off x="0" y="41243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17140" y="1125398"/>
            <a:ext cx="495731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Student Empowerment Training (SET)</a:t>
            </a:r>
            <a:endParaRPr lang="en-US" sz="2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20528" y="6019799"/>
            <a:ext cx="49898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    </a:t>
            </a:r>
          </a:p>
          <a:p>
            <a:pPr algn="ctr"/>
            <a:r>
              <a:rPr lang="en-US" sz="2000" dirty="0"/>
              <a:t>w</a:t>
            </a:r>
            <a:r>
              <a:rPr lang="en-US" sz="2000" dirty="0" smtClean="0"/>
              <a:t>ww.pragathiwelfaresociety.com</a:t>
            </a:r>
            <a:endParaRPr lang="en-US" sz="2000" dirty="0"/>
          </a:p>
        </p:txBody>
      </p:sp>
      <p:pic>
        <p:nvPicPr>
          <p:cNvPr id="14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190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pic>
        <p:nvPicPr>
          <p:cNvPr id="47105" name="Picture 1" descr="E:\Pragathi\Pictures\PWS Old Pics- unassorted\SDC127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0" y="304800"/>
            <a:ext cx="3200400" cy="2400300"/>
          </a:xfrm>
          <a:prstGeom prst="rect">
            <a:avLst/>
          </a:prstGeom>
          <a:noFill/>
        </p:spPr>
      </p:pic>
      <p:pic>
        <p:nvPicPr>
          <p:cNvPr id="47106" name="Picture 2" descr="E:\Pragathi\Pictures\PWS Old Pics- unassorted\SDC121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2343156"/>
            <a:ext cx="2590800" cy="1943100"/>
          </a:xfrm>
          <a:prstGeom prst="rect">
            <a:avLst/>
          </a:prstGeom>
          <a:noFill/>
        </p:spPr>
      </p:pic>
      <p:pic>
        <p:nvPicPr>
          <p:cNvPr id="47107" name="Picture 3" descr="E:\Pragathi\Pictures\PWS Old Pics- unassorted\SDC12599.JPG"/>
          <p:cNvPicPr>
            <a:picLocks noChangeAspect="1" noChangeArrowheads="1"/>
          </p:cNvPicPr>
          <p:nvPr/>
        </p:nvPicPr>
        <p:blipFill>
          <a:blip r:embed="rId4" cstate="print"/>
          <a:srcRect t="13889"/>
          <a:stretch>
            <a:fillRect/>
          </a:stretch>
        </p:blipFill>
        <p:spPr bwMode="auto">
          <a:xfrm>
            <a:off x="357158" y="4286256"/>
            <a:ext cx="2671762" cy="1981200"/>
          </a:xfrm>
          <a:prstGeom prst="rect">
            <a:avLst/>
          </a:prstGeom>
          <a:noFill/>
        </p:spPr>
      </p:pic>
      <p:pic>
        <p:nvPicPr>
          <p:cNvPr id="47108" name="Picture 4" descr="E:\Pragathi\Pictures\PWS Old Pics- unassorted\SDC12387.JPG"/>
          <p:cNvPicPr>
            <a:picLocks noChangeAspect="1" noChangeArrowheads="1"/>
          </p:cNvPicPr>
          <p:nvPr/>
        </p:nvPicPr>
        <p:blipFill>
          <a:blip r:embed="rId5" cstate="print"/>
          <a:srcRect b="19355"/>
          <a:stretch>
            <a:fillRect/>
          </a:stretch>
        </p:blipFill>
        <p:spPr bwMode="auto">
          <a:xfrm>
            <a:off x="5334000" y="2209800"/>
            <a:ext cx="3200400" cy="2133600"/>
          </a:xfrm>
          <a:prstGeom prst="rect">
            <a:avLst/>
          </a:prstGeom>
          <a:noFill/>
        </p:spPr>
      </p:pic>
      <p:pic>
        <p:nvPicPr>
          <p:cNvPr id="47109" name="Picture 5" descr="E:\Pragathi\Pictures\PWS Old Pics- unassorted\SDC12759.JPG"/>
          <p:cNvPicPr>
            <a:picLocks noChangeAspect="1" noChangeArrowheads="1"/>
          </p:cNvPicPr>
          <p:nvPr/>
        </p:nvPicPr>
        <p:blipFill>
          <a:blip r:embed="rId6" cstate="print"/>
          <a:srcRect t="12030" r="4511"/>
          <a:stretch>
            <a:fillRect/>
          </a:stretch>
        </p:blipFill>
        <p:spPr bwMode="auto">
          <a:xfrm>
            <a:off x="5357818" y="4071942"/>
            <a:ext cx="3225800" cy="2228850"/>
          </a:xfrm>
          <a:prstGeom prst="rect">
            <a:avLst/>
          </a:prstGeom>
          <a:noFill/>
        </p:spPr>
      </p:pic>
      <p:pic>
        <p:nvPicPr>
          <p:cNvPr id="47110" name="Picture 6" descr="E:\Pragathi\Pictures\PWS Old Pics- unassorted\SDC1260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71802" y="428604"/>
            <a:ext cx="2133600" cy="1600200"/>
          </a:xfrm>
          <a:prstGeom prst="rect">
            <a:avLst/>
          </a:prstGeom>
          <a:noFill/>
        </p:spPr>
      </p:pic>
      <p:pic>
        <p:nvPicPr>
          <p:cNvPr id="47111" name="Picture 7" descr="E:\Pragathi\Pictures\PWS Old Pics- unassorted\SDC18433.JPG"/>
          <p:cNvPicPr>
            <a:picLocks noChangeAspect="1" noChangeArrowheads="1"/>
          </p:cNvPicPr>
          <p:nvPr/>
        </p:nvPicPr>
        <p:blipFill>
          <a:blip r:embed="rId8" cstate="print"/>
          <a:srcRect l="4375" r="9375" b="17500"/>
          <a:stretch>
            <a:fillRect/>
          </a:stretch>
        </p:blipFill>
        <p:spPr bwMode="auto">
          <a:xfrm>
            <a:off x="381000" y="457200"/>
            <a:ext cx="2655455" cy="19050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3048000" y="2362200"/>
            <a:ext cx="21336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200" b="1" spc="50" dirty="0" smtClean="0">
                <a:ln w="11430"/>
                <a:latin typeface="Arial" charset="0"/>
                <a:ea typeface="Arial" charset="0"/>
                <a:cs typeface="Arial" charset="0"/>
              </a:rPr>
              <a:t>Encouraging sports and extra-curricular </a:t>
            </a:r>
            <a:r>
              <a:rPr lang="en-US" sz="2200" b="1" spc="50" dirty="0">
                <a:ln w="11430"/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2200" b="1" spc="50" dirty="0" smtClean="0">
                <a:ln w="11430"/>
                <a:latin typeface="Arial" charset="0"/>
                <a:ea typeface="Arial" charset="0"/>
                <a:cs typeface="Arial" charset="0"/>
              </a:rPr>
              <a:t>ctivities</a:t>
            </a:r>
            <a:endParaRPr lang="en-IN" sz="2200" b="1" spc="50" dirty="0" smtClean="0">
              <a:ln w="11430"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7112" name="Picture 8" descr="E:\Pragathi\Pictures\PWS Old Pics- unassorted\SDC1216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71802" y="4572008"/>
            <a:ext cx="2209800" cy="165735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133600" y="5791200"/>
            <a:ext cx="472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   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 www.pragathiwelfaresociety.com</a:t>
            </a:r>
            <a:endParaRPr lang="en-US" sz="2000" dirty="0"/>
          </a:p>
        </p:txBody>
      </p:sp>
      <p:pic>
        <p:nvPicPr>
          <p:cNvPr id="14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381000" y="76200"/>
            <a:ext cx="815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spc="50" dirty="0" smtClean="0">
                <a:ln w="1143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 IMPROVEMENT</a:t>
            </a:r>
            <a:endParaRPr lang="en-US" b="1" spc="50" dirty="0" smtClean="0">
              <a:ln w="11430"/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57200"/>
            <a:ext cx="9144000" cy="685800"/>
          </a:xfrm>
        </p:spPr>
        <p:txBody>
          <a:bodyPr>
            <a:noAutofit/>
          </a:bodyPr>
          <a:lstStyle/>
          <a:p>
            <a:pPr algn="ctr"/>
            <a:r>
              <a:rPr lang="en-US" sz="3200" b="1" spc="50" dirty="0" smtClean="0">
                <a:ln w="11430"/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INTRODUCTION – </a:t>
            </a:r>
            <a:br>
              <a:rPr lang="en-US" sz="3200" b="1" spc="50" dirty="0" smtClean="0">
                <a:ln w="11430"/>
                <a:solidFill>
                  <a:schemeClr val="accent6"/>
                </a:solidFill>
                <a:latin typeface="+mn-lt"/>
                <a:ea typeface="+mn-ea"/>
                <a:cs typeface="+mn-cs"/>
              </a:rPr>
            </a:br>
            <a:r>
              <a:rPr lang="en-US" sz="3200" b="1" spc="50" dirty="0" smtClean="0">
                <a:ln w="11430"/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BURGULA GRAMPANCHAYAT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0" y="1447799"/>
            <a:ext cx="7467600" cy="16049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err="1" smtClean="0">
                <a:latin typeface="Arial" pitchFamily="34" charset="0"/>
                <a:cs typeface="Arial" pitchFamily="34" charset="0"/>
              </a:rPr>
              <a:t>Burgula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in Farooqnagar Mandal, Mahabubnagar District, Telangana State, India is headed by a Sarpanch</a:t>
            </a:r>
          </a:p>
          <a:p>
            <a:pPr marL="0" indent="0">
              <a:buNone/>
            </a:pP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There are three villages and seven tribal areas</a:t>
            </a:r>
          </a:p>
          <a:p>
            <a:pPr marL="0" indent="0">
              <a:spcBef>
                <a:spcPts val="300"/>
              </a:spcBef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300"/>
              </a:spcBef>
              <a:buNone/>
            </a:pPr>
            <a:endParaRPr lang="en-US" sz="20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4400" y="3657600"/>
            <a:ext cx="7315200" cy="2444259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>
              <a:spcBef>
                <a:spcPts val="500"/>
              </a:spcBef>
              <a:buClr>
                <a:srgbClr val="EF4111"/>
              </a:buClr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Burgula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Bef>
                <a:spcPts val="500"/>
              </a:spcBef>
              <a:buClr>
                <a:srgbClr val="EF4111"/>
              </a:buClr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Kasireddyguda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Bef>
                <a:spcPts val="500"/>
              </a:spcBef>
              <a:buClr>
                <a:srgbClr val="EF4111"/>
              </a:buClr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Nerella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Cheruvu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Bef>
                <a:spcPts val="500"/>
              </a:spcBef>
              <a:buClr>
                <a:srgbClr val="EF4111"/>
              </a:buClr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Kadiyalakunta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thanda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Bef>
                <a:spcPts val="500"/>
              </a:spcBef>
              <a:buClr>
                <a:srgbClr val="EF4111"/>
              </a:buClr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Thimmajipally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thanda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Bef>
                <a:spcPts val="500"/>
              </a:spcBef>
            </a:pP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500"/>
              </a:spcBef>
              <a:buClr>
                <a:srgbClr val="EF4111"/>
              </a:buClr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Pothurajugadda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thanda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>
              <a:spcBef>
                <a:spcPts val="500"/>
              </a:spcBef>
              <a:buClr>
                <a:srgbClr val="EF4111"/>
              </a:buClr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Muchoniguda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thanda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spcBef>
                <a:spcPts val="500"/>
              </a:spcBef>
              <a:buClr>
                <a:srgbClr val="EF4111"/>
              </a:buClr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Devunigundu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thanda </a:t>
            </a:r>
          </a:p>
          <a:p>
            <a:pPr>
              <a:spcBef>
                <a:spcPts val="500"/>
              </a:spcBef>
              <a:buClr>
                <a:srgbClr val="EF4111"/>
              </a:buClr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Kundelukunta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thanda </a:t>
            </a:r>
          </a:p>
          <a:p>
            <a:pPr>
              <a:spcBef>
                <a:spcPts val="500"/>
              </a:spcBef>
              <a:buClr>
                <a:srgbClr val="EF4111"/>
              </a:buClr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err="1" smtClean="0">
                <a:latin typeface="Arial" pitchFamily="34" charset="0"/>
                <a:cs typeface="Arial" pitchFamily="34" charset="0"/>
              </a:rPr>
              <a:t>Nallamettala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 thanda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20528" y="5943599"/>
            <a:ext cx="4380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</a:t>
            </a:r>
          </a:p>
          <a:p>
            <a:r>
              <a:rPr lang="en-US" sz="2000" dirty="0" smtClean="0"/>
              <a:t>www.pragathiwelfaresociety.com</a:t>
            </a:r>
            <a:endParaRPr lang="en-US" sz="2000" dirty="0"/>
          </a:p>
        </p:txBody>
      </p:sp>
      <p:pic>
        <p:nvPicPr>
          <p:cNvPr id="7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2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31848" y="3933056"/>
            <a:ext cx="4619375" cy="31059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 descr="21.jpg"/>
          <p:cNvPicPr/>
          <p:nvPr/>
        </p:nvPicPr>
        <p:blipFill>
          <a:blip r:embed="rId3" cstate="print"/>
          <a:srcRect l="5679" t="11269" r="48490" b="49803"/>
          <a:stretch>
            <a:fillRect/>
          </a:stretch>
        </p:blipFill>
        <p:spPr>
          <a:xfrm>
            <a:off x="4283968" y="1628800"/>
            <a:ext cx="4712557" cy="26908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948521" y="2209800"/>
            <a:ext cx="22990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2200" b="1" spc="50" dirty="0" smtClean="0">
                <a:ln w="11430"/>
                <a:latin typeface="Arial" charset="0"/>
                <a:ea typeface="Arial" charset="0"/>
                <a:cs typeface="Arial" charset="0"/>
              </a:rPr>
              <a:t>Sports uniform</a:t>
            </a:r>
          </a:p>
          <a:p>
            <a:pPr lvl="0" algn="ctr">
              <a:spcBef>
                <a:spcPct val="0"/>
              </a:spcBef>
              <a:defRPr/>
            </a:pPr>
            <a:r>
              <a:rPr lang="en-US" sz="2200" b="1" spc="50" dirty="0" smtClean="0">
                <a:ln w="11430"/>
                <a:latin typeface="Arial" charset="0"/>
                <a:ea typeface="Arial" charset="0"/>
                <a:cs typeface="Arial" charset="0"/>
              </a:rPr>
              <a:t> and dress</a:t>
            </a:r>
            <a:endParaRPr lang="en-US" sz="2200" b="1" spc="50" dirty="0">
              <a:ln w="11430"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95800" y="4267200"/>
            <a:ext cx="41148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1600" dirty="0" smtClean="0"/>
              <a:t> </a:t>
            </a:r>
            <a:r>
              <a:rPr lang="en-US" sz="1600" dirty="0" err="1" smtClean="0"/>
              <a:t>www.pragathiwelfaresociety.com</a:t>
            </a:r>
            <a:endParaRPr lang="en-US" sz="1600" dirty="0"/>
          </a:p>
        </p:txBody>
      </p:sp>
      <p:pic>
        <p:nvPicPr>
          <p:cNvPr id="7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533400" y="533400"/>
            <a:ext cx="8001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pc="50" dirty="0" smtClean="0">
                <a:ln w="1143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 IMPROVEMENT</a:t>
            </a:r>
            <a:endParaRPr lang="en-US" sz="3200" b="1" spc="50" dirty="0" smtClean="0">
              <a:ln w="11430"/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304800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spc="50" dirty="0" smtClean="0">
                <a:ln w="1143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 IMPROVEMENT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0200" y="190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pic>
        <p:nvPicPr>
          <p:cNvPr id="10" name="Picture 9" descr="IMG_20151113_122357.jpg"/>
          <p:cNvPicPr>
            <a:picLocks noChangeAspect="1"/>
          </p:cNvPicPr>
          <p:nvPr/>
        </p:nvPicPr>
        <p:blipFill>
          <a:blip r:embed="rId2" cstate="print"/>
          <a:srcRect t="20833" b="28056"/>
          <a:stretch>
            <a:fillRect/>
          </a:stretch>
        </p:blipFill>
        <p:spPr>
          <a:xfrm>
            <a:off x="381000" y="1676400"/>
            <a:ext cx="8297334" cy="391284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83768" y="1095843"/>
            <a:ext cx="37016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Library creation in 8 schools</a:t>
            </a:r>
            <a:endParaRPr lang="en-US" sz="2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20528" y="6172199"/>
            <a:ext cx="49136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    www.pragathiwelfaresociety.com</a:t>
            </a:r>
            <a:endParaRPr lang="en-US" sz="2000" dirty="0"/>
          </a:p>
        </p:txBody>
      </p:sp>
      <p:pic>
        <p:nvPicPr>
          <p:cNvPr id="8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190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pic>
        <p:nvPicPr>
          <p:cNvPr id="3074" name="Picture 2" descr="C:\Users\Dhara Sharma\Desktop\for Press\IMG-20151114-WA0058.jpg"/>
          <p:cNvPicPr>
            <a:picLocks noChangeAspect="1" noChangeArrowheads="1"/>
          </p:cNvPicPr>
          <p:nvPr/>
        </p:nvPicPr>
        <p:blipFill>
          <a:blip r:embed="rId2"/>
          <a:srcRect t="10841" r="4231" b="30131"/>
          <a:stretch>
            <a:fillRect/>
          </a:stretch>
        </p:blipFill>
        <p:spPr bwMode="auto">
          <a:xfrm>
            <a:off x="457200" y="1524000"/>
            <a:ext cx="8077200" cy="3733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14400" y="6172199"/>
            <a:ext cx="701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    www.pragathiwelfaresociety.com</a:t>
            </a:r>
            <a:endParaRPr lang="en-US" sz="2000" dirty="0"/>
          </a:p>
        </p:txBody>
      </p:sp>
      <p:pic>
        <p:nvPicPr>
          <p:cNvPr id="6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457201" y="533400"/>
            <a:ext cx="80772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spc="50" dirty="0" smtClean="0">
                <a:ln w="1143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 IMPROVEMENT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304800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spc="50" dirty="0" smtClean="0">
                <a:ln w="1143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 IMPROVEMENT</a:t>
            </a:r>
            <a:endParaRPr lang="en-US" sz="3200" b="1" spc="50" dirty="0">
              <a:ln w="11430"/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190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pic>
        <p:nvPicPr>
          <p:cNvPr id="177155" name="Picture 1" descr="IMG-20150720-WA0011"/>
          <p:cNvPicPr>
            <a:picLocks noChangeAspect="1" noChangeArrowheads="1"/>
          </p:cNvPicPr>
          <p:nvPr/>
        </p:nvPicPr>
        <p:blipFill>
          <a:blip r:embed="rId2"/>
          <a:srcRect l="11124" r="8228"/>
          <a:stretch>
            <a:fillRect/>
          </a:stretch>
        </p:blipFill>
        <p:spPr bwMode="auto">
          <a:xfrm>
            <a:off x="832567" y="1839898"/>
            <a:ext cx="4774328" cy="4445063"/>
          </a:xfrm>
          <a:prstGeom prst="rect">
            <a:avLst/>
          </a:prstGeom>
          <a:noFill/>
        </p:spPr>
      </p:pic>
      <p:pic>
        <p:nvPicPr>
          <p:cNvPr id="177154" name="Picture 20" descr="IMG_28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38800" y="1848922"/>
            <a:ext cx="2893640" cy="2165241"/>
          </a:xfrm>
          <a:prstGeom prst="rect">
            <a:avLst/>
          </a:prstGeom>
          <a:noFill/>
        </p:spPr>
      </p:pic>
      <p:pic>
        <p:nvPicPr>
          <p:cNvPr id="177153" name="Picture 21" descr="IMG_280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38800" y="4062429"/>
            <a:ext cx="2893640" cy="2167674"/>
          </a:xfrm>
          <a:prstGeom prst="rect">
            <a:avLst/>
          </a:prstGeom>
          <a:noFill/>
        </p:spPr>
      </p:pic>
      <p:sp>
        <p:nvSpPr>
          <p:cNvPr id="17715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 dirty="0"/>
          </a:p>
        </p:txBody>
      </p:sp>
      <p:sp>
        <p:nvSpPr>
          <p:cNvPr id="177157" name="Rectangle 5"/>
          <p:cNvSpPr>
            <a:spLocks noChangeArrowheads="1"/>
          </p:cNvSpPr>
          <p:nvPr/>
        </p:nvSpPr>
        <p:spPr bwMode="auto">
          <a:xfrm>
            <a:off x="0" y="20669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7158" name="Rectangle 6"/>
          <p:cNvSpPr>
            <a:spLocks noChangeArrowheads="1"/>
          </p:cNvSpPr>
          <p:nvPr/>
        </p:nvSpPr>
        <p:spPr bwMode="auto">
          <a:xfrm>
            <a:off x="0" y="4133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7159" name="Rectangle 7"/>
          <p:cNvSpPr>
            <a:spLocks noChangeArrowheads="1"/>
          </p:cNvSpPr>
          <p:nvPr/>
        </p:nvSpPr>
        <p:spPr bwMode="auto">
          <a:xfrm>
            <a:off x="0" y="6153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84931" y="1124744"/>
            <a:ext cx="55194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Bicycles distribution in Burgula high school</a:t>
            </a:r>
            <a:endParaRPr lang="en-US" sz="2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20528" y="5791200"/>
            <a:ext cx="5142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    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www.pragathiwelfaresociety.com</a:t>
            </a:r>
            <a:endParaRPr lang="en-US" sz="2000" dirty="0"/>
          </a:p>
        </p:txBody>
      </p:sp>
      <p:pic>
        <p:nvPicPr>
          <p:cNvPr id="13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190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3581400"/>
            <a:ext cx="441960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EF4111"/>
              </a:buClr>
              <a:buFont typeface="Arial" pitchFamily="34" charset="0"/>
              <a:buChar char="•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Clean up</a:t>
            </a:r>
          </a:p>
          <a:p>
            <a:pPr>
              <a:buClr>
                <a:srgbClr val="EF4111"/>
              </a:buClr>
              <a:buFont typeface="Arial" pitchFamily="34" charset="0"/>
              <a:buChar char="•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Walking passage </a:t>
            </a:r>
          </a:p>
          <a:p>
            <a:pPr>
              <a:buClr>
                <a:srgbClr val="EF4111"/>
              </a:buClr>
              <a:buFont typeface="Arial" pitchFamily="34" charset="0"/>
              <a:buChar char="•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Planting of trees</a:t>
            </a:r>
          </a:p>
          <a:p>
            <a:pPr>
              <a:buClr>
                <a:srgbClr val="EF4111"/>
              </a:buClr>
              <a:buFont typeface="Arial" pitchFamily="34" charset="0"/>
              <a:buChar char="•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Open drainage closure</a:t>
            </a:r>
          </a:p>
          <a:p>
            <a:pPr>
              <a:buClr>
                <a:srgbClr val="EF4111"/>
              </a:buClr>
              <a:buFont typeface="Arial" pitchFamily="34" charset="0"/>
              <a:buChar char="•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New toilet</a:t>
            </a:r>
          </a:p>
          <a:p>
            <a:pPr>
              <a:buClr>
                <a:srgbClr val="EF4111"/>
              </a:buClr>
              <a:buFont typeface="Arial" pitchFamily="34" charset="0"/>
              <a:buChar char="•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Multi-tap basin  </a:t>
            </a:r>
          </a:p>
          <a:p>
            <a:pPr>
              <a:buClr>
                <a:srgbClr val="EF4111"/>
              </a:buClr>
              <a:buFont typeface="Arial" pitchFamily="34" charset="0"/>
              <a:buChar char="•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Roof leakage repairing </a:t>
            </a:r>
          </a:p>
        </p:txBody>
      </p:sp>
      <p:pic>
        <p:nvPicPr>
          <p:cNvPr id="7" name="officeArt object" descr="C:\Users\Administrator\Desktop\PWS Construction Projects\Multi tap- Handwashing Basin done at Kasireddyguda Primary School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95600" y="1300162"/>
            <a:ext cx="2533656" cy="20478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8" name="officeArt object" descr="C:\Users\Administrator\Desktop\PWS Construction Projects\Pathway Done at Kasireddyguda Primary School.jpg"/>
          <p:cNvPicPr/>
          <p:nvPr/>
        </p:nvPicPr>
        <p:blipFill>
          <a:blip r:embed="rId3">
            <a:extLst/>
          </a:blip>
          <a:srcRect b="395"/>
          <a:stretch>
            <a:fillRect/>
          </a:stretch>
        </p:blipFill>
        <p:spPr>
          <a:xfrm>
            <a:off x="3707903" y="3743963"/>
            <a:ext cx="2435733" cy="246331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9" name="officeArt object" descr="C:\Users\Administrator\Desktop\PWS Construction Projects\IMG-20151009-WA0008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81000" y="1300162"/>
            <a:ext cx="2514600" cy="205740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1" name="Picture 10" descr="IMG-20151009-WA001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43637" y="3702060"/>
            <a:ext cx="1884748" cy="25129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90654" y="423746"/>
            <a:ext cx="82723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 IMPROVEMENT</a:t>
            </a:r>
            <a:endParaRPr lang="en-US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24128" y="1745159"/>
            <a:ext cx="32928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Beautification of primary </a:t>
            </a:r>
          </a:p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school</a:t>
            </a:r>
            <a:endParaRPr lang="en-US" sz="2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20528" y="5791200"/>
            <a:ext cx="46088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</a:t>
            </a:r>
          </a:p>
          <a:p>
            <a:endParaRPr lang="en-US" sz="2000" dirty="0"/>
          </a:p>
          <a:p>
            <a:r>
              <a:rPr lang="en-US" sz="2000" dirty="0" smtClean="0"/>
              <a:t>www.pragathiwelfaresociety.com</a:t>
            </a:r>
            <a:endParaRPr lang="en-US" sz="2000" dirty="0"/>
          </a:p>
        </p:txBody>
      </p:sp>
      <p:pic>
        <p:nvPicPr>
          <p:cNvPr id="13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946" y="5295592"/>
            <a:ext cx="42672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200" spc="50" dirty="0" smtClean="0">
                <a:ln w="11430"/>
                <a:latin typeface="Arial" charset="0"/>
                <a:ea typeface="Arial" charset="0"/>
                <a:cs typeface="Arial" charset="0"/>
              </a:rPr>
              <a:t>Academic excellence </a:t>
            </a:r>
          </a:p>
          <a:p>
            <a:pPr lvl="0" algn="ctr"/>
            <a:r>
              <a:rPr lang="en-US" sz="2200" spc="50" dirty="0">
                <a:ln w="11430"/>
                <a:latin typeface="Arial" charset="0"/>
                <a:ea typeface="Arial" charset="0"/>
                <a:cs typeface="Arial" charset="0"/>
              </a:rPr>
              <a:t>a</a:t>
            </a:r>
            <a:r>
              <a:rPr lang="en-US" sz="2200" spc="50" dirty="0" smtClean="0">
                <a:ln w="11430"/>
                <a:latin typeface="Arial" charset="0"/>
                <a:ea typeface="Arial" charset="0"/>
                <a:cs typeface="Arial" charset="0"/>
              </a:rPr>
              <a:t>wards to students </a:t>
            </a:r>
          </a:p>
          <a:p>
            <a:pPr lvl="0" algn="ctr"/>
            <a:r>
              <a:rPr lang="en-US" sz="2200" spc="50" dirty="0" smtClean="0">
                <a:ln w="11430"/>
                <a:latin typeface="Arial" charset="0"/>
                <a:ea typeface="Arial" charset="0"/>
                <a:cs typeface="Arial" charset="0"/>
              </a:rPr>
              <a:t>on August 15</a:t>
            </a:r>
            <a:r>
              <a:rPr lang="en-US" sz="2200" spc="50" baseline="30000" dirty="0" smtClean="0">
                <a:ln w="11430"/>
                <a:latin typeface="Arial" charset="0"/>
                <a:ea typeface="Arial" charset="0"/>
                <a:cs typeface="Arial" charset="0"/>
              </a:rPr>
              <a:t>th</a:t>
            </a:r>
            <a:r>
              <a:rPr lang="en-US" sz="2200" spc="50" dirty="0" smtClean="0">
                <a:ln w="11430"/>
                <a:latin typeface="Arial" charset="0"/>
                <a:ea typeface="Arial" charset="0"/>
                <a:cs typeface="Arial" charset="0"/>
              </a:rPr>
              <a:t> </a:t>
            </a:r>
            <a:endParaRPr lang="en-US" sz="2200" spc="50" dirty="0">
              <a:ln w="11430"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190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pic>
        <p:nvPicPr>
          <p:cNvPr id="7" name="Picture 6" descr="E:\mobile pics -25 aug\Camera\IMG_20150815_092629.jpg"/>
          <p:cNvPicPr/>
          <p:nvPr/>
        </p:nvPicPr>
        <p:blipFill>
          <a:blip r:embed="rId2" cstate="print"/>
          <a:srcRect l="23596" b="22222"/>
          <a:stretch>
            <a:fillRect/>
          </a:stretch>
        </p:blipFill>
        <p:spPr bwMode="auto">
          <a:xfrm>
            <a:off x="304800" y="1066800"/>
            <a:ext cx="66294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E:\mobile pics -25 aug\Camera\IMG_20150815_09090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1000" y="3048000"/>
            <a:ext cx="4953000" cy="33909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304801" y="228600"/>
            <a:ext cx="8534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 IMPROVEMENT</a:t>
            </a:r>
            <a:endParaRPr lang="en-US" sz="3200" b="1" dirty="0"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78121" y="6488668"/>
            <a:ext cx="3987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www.pragathiwelfaresociety.com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 IMPROVEMENT</a:t>
            </a:r>
            <a:br>
              <a:rPr lang="en-US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6019800"/>
          </a:xfrm>
          <a:prstGeom prst="rect">
            <a:avLst/>
          </a:prstGeom>
        </p:spPr>
      </p:pic>
      <p:pic>
        <p:nvPicPr>
          <p:cNvPr id="4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3640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 IMPROVEMENT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6629400"/>
          </a:xfrm>
          <a:prstGeom prst="rect">
            <a:avLst/>
          </a:prstGeom>
        </p:spPr>
      </p:pic>
      <p:pic>
        <p:nvPicPr>
          <p:cNvPr id="4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4800" y="6849533"/>
            <a:ext cx="1066800" cy="1066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844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Footwear for 800 students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6324600"/>
          </a:xfrm>
          <a:prstGeom prst="rect">
            <a:avLst/>
          </a:prstGeom>
        </p:spPr>
      </p:pic>
      <p:pic>
        <p:nvPicPr>
          <p:cNvPr id="4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24800" y="5638800"/>
            <a:ext cx="1066800" cy="1066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6679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:\Pragthi\Pictures\31st March 2015- sewing Machine Dist- Nerellacheruvu\IMG_20150331_121951.jpg"/>
          <p:cNvPicPr/>
          <p:nvPr/>
        </p:nvPicPr>
        <p:blipFill>
          <a:blip r:embed="rId2" cstate="print"/>
          <a:srcRect t="29650"/>
          <a:stretch>
            <a:fillRect/>
          </a:stretch>
        </p:blipFill>
        <p:spPr bwMode="auto">
          <a:xfrm>
            <a:off x="539552" y="1556792"/>
            <a:ext cx="7643192" cy="466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81000" y="304800"/>
            <a:ext cx="82296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spc="50" dirty="0" smtClean="0">
                <a:ln w="1143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WOMEN EMPOWERMENT</a:t>
            </a:r>
          </a:p>
          <a:p>
            <a:pPr lvl="0" algn="ctr"/>
            <a:endParaRPr lang="en-US" sz="2200" spc="50" dirty="0" smtClean="0">
              <a:ln w="11430"/>
            </a:endParaRPr>
          </a:p>
          <a:p>
            <a:pPr lvl="0" algn="ctr"/>
            <a:r>
              <a:rPr lang="en-US" sz="2200" spc="50" dirty="0" smtClean="0">
                <a:ln w="11430"/>
              </a:rPr>
              <a:t>145 Sewing machines distributed </a:t>
            </a:r>
            <a:endParaRPr lang="en-US" sz="2200" spc="50" dirty="0">
              <a:ln w="1143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190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>
            <a:off x="7010400" y="152400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IN" dirty="0"/>
          </a:p>
        </p:txBody>
      </p:sp>
      <p:sp>
        <p:nvSpPr>
          <p:cNvPr id="8" name="TextBox 7"/>
          <p:cNvSpPr txBox="1"/>
          <p:nvPr/>
        </p:nvSpPr>
        <p:spPr>
          <a:xfrm>
            <a:off x="2020528" y="5715000"/>
            <a:ext cx="49136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    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www.pragathiwelfaresociety.com</a:t>
            </a:r>
            <a:endParaRPr lang="en-US" sz="2000" dirty="0"/>
          </a:p>
        </p:txBody>
      </p:sp>
      <p:pic>
        <p:nvPicPr>
          <p:cNvPr id="9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8600" y="428625"/>
            <a:ext cx="8339138" cy="57705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54013" indent="-354013">
              <a:lnSpc>
                <a:spcPct val="150000"/>
              </a:lnSpc>
              <a:spcBef>
                <a:spcPts val="300"/>
              </a:spcBef>
              <a:tabLst>
                <a:tab pos="811213" algn="l"/>
              </a:tabLst>
            </a:pPr>
            <a:endParaRPr lang="en-US" sz="2000" b="1" dirty="0" smtClean="0">
              <a:solidFill>
                <a:schemeClr val="accent6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marL="354013" indent="-354013">
              <a:lnSpc>
                <a:spcPct val="150000"/>
              </a:lnSpc>
              <a:spcBef>
                <a:spcPts val="300"/>
              </a:spcBef>
              <a:tabLst>
                <a:tab pos="811213" algn="l"/>
              </a:tabLst>
            </a:pP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354013" indent="-354013">
              <a:lnSpc>
                <a:spcPct val="150000"/>
              </a:lnSpc>
              <a:spcBef>
                <a:spcPts val="300"/>
              </a:spcBef>
              <a:buClr>
                <a:srgbClr val="EF4111"/>
              </a:buClr>
              <a:buFont typeface="Arial" pitchFamily="34" charset="0"/>
              <a:buChar char="•"/>
              <a:tabLst>
                <a:tab pos="811213" algn="l"/>
              </a:tabLs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Population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: 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pproximately five thousand</a:t>
            </a:r>
          </a:p>
          <a:p>
            <a:pPr marL="354013" indent="-354013">
              <a:lnSpc>
                <a:spcPct val="150000"/>
              </a:lnSpc>
              <a:spcBef>
                <a:spcPts val="300"/>
              </a:spcBef>
              <a:buClr>
                <a:srgbClr val="EF4111"/>
              </a:buClr>
              <a:buFont typeface="Arial" pitchFamily="34" charset="0"/>
              <a:buChar char="•"/>
              <a:tabLst>
                <a:tab pos="811213" algn="l"/>
              </a:tabLs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Occupation:  Agriculture – including paddy (rice), corn, jowar and some vegetables production</a:t>
            </a:r>
          </a:p>
          <a:p>
            <a:pPr marL="354013" indent="-354013">
              <a:lnSpc>
                <a:spcPct val="150000"/>
              </a:lnSpc>
              <a:spcBef>
                <a:spcPts val="1000"/>
              </a:spcBef>
              <a:buClr>
                <a:srgbClr val="EF4111"/>
              </a:buClr>
              <a:buFont typeface="Arial" pitchFamily="34" charset="0"/>
              <a:buChar char="•"/>
              <a:tabLst>
                <a:tab pos="811213" algn="l"/>
              </a:tabLs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One small-scale cotton industry employs 20 villagers</a:t>
            </a:r>
          </a:p>
          <a:p>
            <a:pPr marL="354013" indent="-354013">
              <a:lnSpc>
                <a:spcPct val="150000"/>
              </a:lnSpc>
              <a:spcBef>
                <a:spcPts val="1000"/>
              </a:spcBef>
              <a:buClr>
                <a:srgbClr val="EF4111"/>
              </a:buClr>
              <a:buFont typeface="Arial" pitchFamily="34" charset="0"/>
              <a:buChar char="•"/>
              <a:tabLst>
                <a:tab pos="811213" algn="l"/>
              </a:tabLst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Most people work on daily wages</a:t>
            </a:r>
          </a:p>
          <a:p>
            <a:pPr>
              <a:lnSpc>
                <a:spcPct val="150000"/>
              </a:lnSpc>
              <a:buClr>
                <a:srgbClr val="EF4111"/>
              </a:buClr>
              <a:buFont typeface="Arial" pitchFamily="34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 One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high school,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one 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upper primary school and six </a:t>
            </a:r>
            <a:r>
              <a:rPr lang="en-US" sz="2200" dirty="0" smtClean="0">
                <a:latin typeface="Arial" pitchFamily="34" charset="0"/>
                <a:cs typeface="Arial" pitchFamily="34" charset="0"/>
              </a:rPr>
              <a:t>primary schools with a strength of 900 students </a:t>
            </a:r>
            <a:endParaRPr lang="en-US" sz="2200" dirty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  <a:buClr>
                <a:srgbClr val="EF4111"/>
              </a:buClr>
              <a:buFont typeface="Arial" pitchFamily="34" charset="0"/>
              <a:buChar char="•"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 Some children walk about 2–3 kilometers to the school</a:t>
            </a: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50000"/>
              </a:lnSpc>
            </a:pPr>
            <a:endParaRPr lang="en-US" sz="1800" dirty="0"/>
          </a:p>
        </p:txBody>
      </p:sp>
      <p:sp>
        <p:nvSpPr>
          <p:cNvPr id="4" name="TextBox 3"/>
          <p:cNvSpPr txBox="1"/>
          <p:nvPr/>
        </p:nvSpPr>
        <p:spPr>
          <a:xfrm>
            <a:off x="2020528" y="6019799"/>
            <a:ext cx="4380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www.pragathiwelfaresociety.com</a:t>
            </a:r>
            <a:endParaRPr lang="en-US" sz="2000" dirty="0"/>
          </a:p>
        </p:txBody>
      </p:sp>
      <p:pic>
        <p:nvPicPr>
          <p:cNvPr id="5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0" y="38100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pc="50" dirty="0" smtClean="0">
                <a:ln w="1143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BURGULA GRAMPANCHAYAT (CONTD.)</a:t>
            </a:r>
            <a:endPara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304800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spc="50" dirty="0" smtClean="0">
                <a:ln w="1143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WOMEN EMPOWERMENT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0200" y="190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pic>
        <p:nvPicPr>
          <p:cNvPr id="6" name="Picture 5" descr="E:\Pragthi\Pictures\31st March 2015- sewing Machine Dist- Nerellacheruvu\IMG_20150331_12134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2714620"/>
            <a:ext cx="4038600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2714620"/>
            <a:ext cx="4358986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 8"/>
          <p:cNvSpPr/>
          <p:nvPr/>
        </p:nvSpPr>
        <p:spPr>
          <a:xfrm>
            <a:off x="381000" y="1440359"/>
            <a:ext cx="8305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N" sz="2200" dirty="0" smtClean="0">
                <a:latin typeface="Arial" charset="0"/>
                <a:ea typeface="Arial" charset="0"/>
                <a:cs typeface="Arial" charset="0"/>
              </a:rPr>
              <a:t>Women taking oath that they will send their children to school, not support child marriages and will become self-reliant</a:t>
            </a:r>
            <a:endParaRPr lang="en-IN" sz="2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6229290"/>
            <a:ext cx="701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    www.pragathiwelfaresociety.com</a:t>
            </a:r>
            <a:endParaRPr lang="en-US" sz="2000" dirty="0"/>
          </a:p>
        </p:txBody>
      </p:sp>
      <p:pic>
        <p:nvPicPr>
          <p:cNvPr id="10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990600" y="304800"/>
            <a:ext cx="76200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spc="50" dirty="0" smtClean="0">
                <a:ln w="1143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VISIT TO NATIONAL INSTITUTE OF RURAL DEVELOPMENT</a:t>
            </a:r>
          </a:p>
          <a:p>
            <a:pPr lvl="0" algn="ctr"/>
            <a:endParaRPr lang="en-US" sz="2000" b="1" spc="50" dirty="0" smtClean="0">
              <a:ln w="11430"/>
              <a:solidFill>
                <a:schemeClr val="accent6"/>
              </a:solidFill>
              <a:latin typeface="Arial" charset="0"/>
              <a:ea typeface="Arial" charset="0"/>
              <a:cs typeface="Arial" charset="0"/>
            </a:endParaRPr>
          </a:p>
          <a:p>
            <a:pPr lvl="0"/>
            <a:r>
              <a:rPr lang="en-US" sz="2200" spc="50" dirty="0" smtClean="0">
                <a:ln w="11430"/>
                <a:latin typeface="Arial" charset="0"/>
                <a:ea typeface="Arial" charset="0"/>
                <a:cs typeface="Arial" charset="0"/>
              </a:rPr>
              <a:t>Exploring New Opportunities  </a:t>
            </a:r>
            <a:endParaRPr lang="en-US" sz="2200" spc="50" dirty="0">
              <a:ln w="11430"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190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pic>
        <p:nvPicPr>
          <p:cNvPr id="183298" name="Picture 2" descr="http://www.globalpragathi.com/s/cc_images/thumb_943051820.jpg?t=1428695745"/>
          <p:cNvPicPr>
            <a:picLocks noChangeAspect="1" noChangeArrowheads="1"/>
          </p:cNvPicPr>
          <p:nvPr/>
        </p:nvPicPr>
        <p:blipFill>
          <a:blip r:embed="rId2"/>
          <a:srcRect t="22565"/>
          <a:stretch>
            <a:fillRect/>
          </a:stretch>
        </p:blipFill>
        <p:spPr bwMode="auto">
          <a:xfrm>
            <a:off x="4643438" y="2381250"/>
            <a:ext cx="4305220" cy="3333750"/>
          </a:xfrm>
          <a:prstGeom prst="teardrop">
            <a:avLst/>
          </a:prstGeom>
          <a:noFill/>
        </p:spPr>
      </p:pic>
      <p:pic>
        <p:nvPicPr>
          <p:cNvPr id="183300" name="Picture 4" descr="http://www.globalpragathi.com/s/cc_images/thumb_943051823.jpg?t=1428695745"/>
          <p:cNvPicPr>
            <a:picLocks noChangeAspect="1" noChangeArrowheads="1"/>
          </p:cNvPicPr>
          <p:nvPr/>
        </p:nvPicPr>
        <p:blipFill>
          <a:blip r:embed="rId3"/>
          <a:srcRect t="17621" b="4846"/>
          <a:stretch>
            <a:fillRect/>
          </a:stretch>
        </p:blipFill>
        <p:spPr bwMode="auto">
          <a:xfrm>
            <a:off x="142844" y="2857496"/>
            <a:ext cx="4785044" cy="370999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4953000" y="5943599"/>
            <a:ext cx="4191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www.pragathiwelfare  society.com</a:t>
            </a:r>
            <a:endParaRPr lang="en-US" sz="2000" dirty="0"/>
          </a:p>
        </p:txBody>
      </p:sp>
      <p:pic>
        <p:nvPicPr>
          <p:cNvPr id="8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w 5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9552" y="1309108"/>
            <a:ext cx="7808477" cy="4572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228600"/>
            <a:ext cx="7824814" cy="557194"/>
          </a:xfrm>
          <a:prstGeom prst="rect">
            <a:avLst/>
          </a:prstGeom>
        </p:spPr>
        <p:txBody>
          <a:bodyPr vert="horz" lIns="45720" tIns="0" rIns="45720" bIns="0" anchor="b" anchorCtr="0">
            <a:normAutofit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normalizeH="0" baseline="0" noProof="0" dirty="0" smtClean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  </a:t>
            </a:r>
            <a:r>
              <a:rPr kumimoji="0" lang="en-US" sz="3200" b="1" i="0" u="none" strike="noStrike" kern="1200" normalizeH="0" baseline="0" noProof="0" dirty="0" smtClean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WOMEN</a:t>
            </a:r>
            <a:r>
              <a:rPr kumimoji="0" lang="en-US" sz="3200" b="1" i="0" u="none" strike="noStrike" kern="1200" normalizeH="0" noProof="0" dirty="0" smtClean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EMPOWERMENT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56564" y="864513"/>
            <a:ext cx="213071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Stitching center</a:t>
            </a:r>
            <a:endParaRPr lang="en-US" sz="2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20528" y="6019800"/>
            <a:ext cx="5294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   </a:t>
            </a:r>
          </a:p>
          <a:p>
            <a:pPr algn="ctr"/>
            <a:r>
              <a:rPr lang="en-US" sz="2000" dirty="0" smtClean="0"/>
              <a:t> www.pragathiwelfaresociety.com</a:t>
            </a:r>
            <a:endParaRPr lang="en-US" sz="2000" dirty="0"/>
          </a:p>
        </p:txBody>
      </p:sp>
      <p:pic>
        <p:nvPicPr>
          <p:cNvPr id="6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pPr lvl="0" algn="ctr">
              <a:defRPr/>
            </a:pPr>
            <a:r>
              <a:rPr lang="en-US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WOMEN EMPOWERMENT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295400"/>
            <a:ext cx="9601200" cy="7772400"/>
          </a:xfrm>
          <a:prstGeom prst="rect">
            <a:avLst/>
          </a:prstGeom>
        </p:spPr>
      </p:pic>
      <p:pic>
        <p:nvPicPr>
          <p:cNvPr id="4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7467600"/>
            <a:ext cx="1066800" cy="1066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2772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algn="ctr"/>
            <a:r>
              <a:rPr lang="en-US" dirty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WOMEN EMPOWERMENT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5486400"/>
          </a:xfrm>
          <a:prstGeom prst="rect">
            <a:avLst/>
          </a:prstGeom>
        </p:spPr>
      </p:pic>
      <p:pic>
        <p:nvPicPr>
          <p:cNvPr id="5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51800" y="5410200"/>
            <a:ext cx="1066800" cy="1066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32550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500063"/>
            <a:ext cx="9144000" cy="6096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lnSpc>
                <a:spcPts val="3200"/>
              </a:lnSpc>
            </a:pPr>
            <a:r>
              <a:rPr lang="en-US" sz="32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2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</a:br>
            <a:r>
              <a:rPr lang="en-US" sz="22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2200" b="1" dirty="0" smtClean="0">
                <a:solidFill>
                  <a:schemeClr val="accent6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b="1" dirty="0" smtClean="0">
                <a:solidFill>
                  <a:schemeClr val="accent6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3200" b="1" dirty="0" smtClean="0">
                <a:solidFill>
                  <a:schemeClr val="accent6"/>
                </a:solidFill>
                <a:latin typeface="+mn-lt"/>
                <a:ea typeface="Calibri" charset="0"/>
                <a:cs typeface="Calibri" charset="0"/>
              </a:rPr>
              <a:t>WOMEN EMPOWERMENT</a:t>
            </a:r>
            <a:endParaRPr lang="en-US" sz="3200" dirty="0">
              <a:solidFill>
                <a:schemeClr val="tx2"/>
              </a:solidFill>
              <a:latin typeface="+mn-lt"/>
              <a:cs typeface="Arial" pitchFamily="34" charset="0"/>
            </a:endParaRPr>
          </a:p>
        </p:txBody>
      </p:sp>
      <p:pic>
        <p:nvPicPr>
          <p:cNvPr id="4" name="Picture 3" descr="Computer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47800" y="1772816"/>
            <a:ext cx="6172200" cy="43231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2578121" y="6412468"/>
            <a:ext cx="3987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www.pragathiwelfaresociety.com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71800" y="304800"/>
            <a:ext cx="59182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spc="50" dirty="0" smtClean="0">
                <a:ln w="1143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WOMEN EMPOWERMENT</a:t>
            </a:r>
          </a:p>
          <a:p>
            <a:pPr lvl="0" algn="ctr"/>
            <a:endParaRPr lang="en-US" sz="2200" spc="50" dirty="0" smtClean="0">
              <a:ln w="11430"/>
              <a:latin typeface="Arial" charset="0"/>
              <a:ea typeface="Arial" charset="0"/>
              <a:cs typeface="Arial" charset="0"/>
            </a:endParaRPr>
          </a:p>
          <a:p>
            <a:pPr lvl="0" algn="ctr"/>
            <a:endParaRPr lang="en-US" sz="2200" spc="50" dirty="0" smtClean="0">
              <a:ln w="11430"/>
              <a:latin typeface="Arial" charset="0"/>
              <a:ea typeface="Arial" charset="0"/>
              <a:cs typeface="Arial" charset="0"/>
            </a:endParaRPr>
          </a:p>
          <a:p>
            <a:pPr lvl="0" algn="ctr"/>
            <a:endParaRPr lang="en-US" sz="2200" spc="50" dirty="0" smtClean="0">
              <a:ln w="11430"/>
              <a:latin typeface="Arial" charset="0"/>
              <a:ea typeface="Arial" charset="0"/>
              <a:cs typeface="Arial" charset="0"/>
            </a:endParaRPr>
          </a:p>
          <a:p>
            <a:pPr lvl="0" algn="ctr"/>
            <a:r>
              <a:rPr lang="en-US" sz="2200" spc="50" dirty="0" smtClean="0">
                <a:ln w="11430"/>
                <a:latin typeface="Arial" charset="0"/>
                <a:ea typeface="Arial" charset="0"/>
                <a:cs typeface="Arial" charset="0"/>
              </a:rPr>
              <a:t>Inauguration of </a:t>
            </a:r>
          </a:p>
          <a:p>
            <a:pPr lvl="0" algn="ctr"/>
            <a:r>
              <a:rPr lang="en-US" sz="2200" spc="50" dirty="0" smtClean="0">
                <a:ln w="11430"/>
                <a:latin typeface="Arial" charset="0"/>
                <a:ea typeface="Arial" charset="0"/>
                <a:cs typeface="Arial" charset="0"/>
              </a:rPr>
              <a:t>Mahila Mandal building</a:t>
            </a:r>
          </a:p>
          <a:p>
            <a:pPr lvl="0" algn="ctr"/>
            <a:endParaRPr lang="en-US" sz="1200" b="1" spc="50" dirty="0">
              <a:ln w="11430"/>
              <a:solidFill>
                <a:srgbClr val="C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190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pic>
        <p:nvPicPr>
          <p:cNvPr id="1026" name="Picture 2" descr="C:\Users\Dhara Sharma\Desktop\mobile pics\IMG_20150720_122008.jpg"/>
          <p:cNvPicPr>
            <a:picLocks noChangeAspect="1" noChangeArrowheads="1"/>
          </p:cNvPicPr>
          <p:nvPr/>
        </p:nvPicPr>
        <p:blipFill>
          <a:blip r:embed="rId2" cstate="print"/>
          <a:srcRect l="20000" t="17778" r="39166" b="14444"/>
          <a:stretch>
            <a:fillRect/>
          </a:stretch>
        </p:blipFill>
        <p:spPr bwMode="auto">
          <a:xfrm>
            <a:off x="76200" y="2438400"/>
            <a:ext cx="2895600" cy="4173894"/>
          </a:xfrm>
          <a:prstGeom prst="rect">
            <a:avLst/>
          </a:prstGeom>
          <a:noFill/>
        </p:spPr>
      </p:pic>
      <p:pic>
        <p:nvPicPr>
          <p:cNvPr id="35842" name="Picture 2" descr="Ground Breaking ceremony for Mahilla Mandal Buildi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381001"/>
            <a:ext cx="2971800" cy="1981200"/>
          </a:xfrm>
          <a:prstGeom prst="rect">
            <a:avLst/>
          </a:prstGeom>
          <a:noFill/>
        </p:spPr>
      </p:pic>
      <p:pic>
        <p:nvPicPr>
          <p:cNvPr id="35841" name="officeArt object" descr="Completed Mahilla Mandal Buildin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76800" y="3429000"/>
            <a:ext cx="4013200" cy="3009900"/>
          </a:xfrm>
          <a:prstGeom prst="rect">
            <a:avLst/>
          </a:prstGeom>
          <a:noFill/>
        </p:spPr>
      </p:pic>
      <p:pic>
        <p:nvPicPr>
          <p:cNvPr id="7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578121" y="6488668"/>
            <a:ext cx="39877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www.pragathiwelfaresociety.com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190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pic>
        <p:nvPicPr>
          <p:cNvPr id="191490" name="Picture 2" descr="http://www.globalpragathi.com/s/cc_images/thumb_944293127.png?t=14361968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8200" y="3960764"/>
            <a:ext cx="3048000" cy="2516236"/>
          </a:xfrm>
          <a:prstGeom prst="rect">
            <a:avLst/>
          </a:prstGeom>
          <a:noFill/>
        </p:spPr>
      </p:pic>
      <p:pic>
        <p:nvPicPr>
          <p:cNvPr id="191494" name="Picture 6" descr="http://www.globalpragathi.com/s/cc_images/thumb_944293128.png?t=143619684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3960764"/>
            <a:ext cx="3276600" cy="2516235"/>
          </a:xfrm>
          <a:prstGeom prst="rect">
            <a:avLst/>
          </a:prstGeom>
          <a:noFill/>
        </p:spPr>
      </p:pic>
      <p:pic>
        <p:nvPicPr>
          <p:cNvPr id="191496" name="Picture 8" descr="http://www.globalpragathi.com/s/cc_images/thumb_944293129.png?t=1436196847"/>
          <p:cNvPicPr>
            <a:picLocks noChangeAspect="1" noChangeArrowheads="1"/>
          </p:cNvPicPr>
          <p:nvPr/>
        </p:nvPicPr>
        <p:blipFill>
          <a:blip r:embed="rId4"/>
          <a:srcRect t="11765"/>
          <a:stretch>
            <a:fillRect/>
          </a:stretch>
        </p:blipFill>
        <p:spPr bwMode="auto">
          <a:xfrm>
            <a:off x="4812432" y="1556791"/>
            <a:ext cx="2783904" cy="2028093"/>
          </a:xfrm>
          <a:prstGeom prst="rect">
            <a:avLst/>
          </a:prstGeom>
          <a:noFill/>
        </p:spPr>
      </p:pic>
      <p:pic>
        <p:nvPicPr>
          <p:cNvPr id="191498" name="Picture 10" descr="http://www.globalpragathi.com/s/cc_images/thumb_944293120.jpg?t=1436196847"/>
          <p:cNvPicPr>
            <a:picLocks noChangeAspect="1" noChangeArrowheads="1"/>
          </p:cNvPicPr>
          <p:nvPr/>
        </p:nvPicPr>
        <p:blipFill>
          <a:blip r:embed="rId5"/>
          <a:srcRect t="16053" b="14381"/>
          <a:stretch>
            <a:fillRect/>
          </a:stretch>
        </p:blipFill>
        <p:spPr bwMode="auto">
          <a:xfrm flipH="1">
            <a:off x="1302463" y="1562965"/>
            <a:ext cx="3089031" cy="2000265"/>
          </a:xfrm>
          <a:prstGeom prst="rect">
            <a:avLst/>
          </a:prstGeom>
          <a:noFill/>
        </p:spPr>
      </p:pic>
      <p:pic>
        <p:nvPicPr>
          <p:cNvPr id="8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78121" y="6488668"/>
            <a:ext cx="3987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www.pragathiwelfaresociety.com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95400" y="533400"/>
            <a:ext cx="6248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dirty="0" smtClean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YOUTH DEVELOPMENT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Youth Development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9200"/>
            <a:ext cx="9144000" cy="5638800"/>
          </a:xfrm>
          <a:prstGeom prst="rect">
            <a:avLst/>
          </a:prstGeom>
        </p:spPr>
      </p:pic>
      <p:pic>
        <p:nvPicPr>
          <p:cNvPr id="4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539582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algn="ctr"/>
            <a:r>
              <a:rPr lang="en-US" dirty="0"/>
              <a:t>Youth </a:t>
            </a:r>
            <a:r>
              <a:rPr lang="en-US" dirty="0" smtClean="0"/>
              <a:t>Development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5791200"/>
          </a:xfrm>
          <a:prstGeom prst="rect">
            <a:avLst/>
          </a:prstGeom>
        </p:spPr>
      </p:pic>
      <p:pic>
        <p:nvPicPr>
          <p:cNvPr id="4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0" y="5638800"/>
            <a:ext cx="1066800" cy="1066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30059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72440"/>
            <a:ext cx="8039128" cy="670560"/>
          </a:xfrm>
        </p:spPr>
        <p:txBody>
          <a:bodyPr>
            <a:normAutofit/>
          </a:bodyPr>
          <a:lstStyle/>
          <a:p>
            <a:pPr algn="ctr"/>
            <a:r>
              <a:rPr lang="en-US" sz="3200" b="1" spc="50" dirty="0" smtClean="0">
                <a:ln w="11430"/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MISSION &amp; VISION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7859216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</a:t>
            </a:r>
          </a:p>
          <a:p>
            <a:pPr marL="0" indent="0">
              <a:buNone/>
            </a:pPr>
            <a:r>
              <a:rPr lang="en-US" b="1" dirty="0" smtClean="0"/>
              <a:t>   Poverty alleviation through</a:t>
            </a:r>
          </a:p>
          <a:p>
            <a:pPr marL="0" indent="0">
              <a:buNone/>
            </a:pPr>
            <a:endParaRPr lang="en-US" b="1" dirty="0" smtClean="0"/>
          </a:p>
          <a:p>
            <a:pPr lvl="1">
              <a:buClr>
                <a:srgbClr val="EF4111"/>
              </a:buClr>
              <a:buFont typeface="Arial" charset="0"/>
              <a:buChar char="•"/>
            </a:pPr>
            <a:r>
              <a:rPr lang="en-US" dirty="0" smtClean="0"/>
              <a:t>Education improvement</a:t>
            </a:r>
          </a:p>
          <a:p>
            <a:pPr lvl="1">
              <a:buClr>
                <a:srgbClr val="EF4111"/>
              </a:buClr>
              <a:buFont typeface="Arial" charset="0"/>
              <a:buChar char="•"/>
            </a:pPr>
            <a:r>
              <a:rPr lang="en-US" dirty="0" smtClean="0"/>
              <a:t>Women empowerment</a:t>
            </a:r>
          </a:p>
          <a:p>
            <a:pPr lvl="1">
              <a:buClr>
                <a:srgbClr val="EF4111"/>
              </a:buClr>
              <a:buFont typeface="Arial" charset="0"/>
              <a:buChar char="•"/>
            </a:pPr>
            <a:r>
              <a:rPr lang="en-US" dirty="0" smtClean="0"/>
              <a:t>Youth development</a:t>
            </a:r>
          </a:p>
          <a:p>
            <a:pPr lvl="1">
              <a:buClr>
                <a:srgbClr val="EF4111"/>
              </a:buClr>
              <a:buFont typeface="Arial" charset="0"/>
              <a:buChar char="•"/>
            </a:pPr>
            <a:r>
              <a:rPr lang="en-US" dirty="0" smtClean="0"/>
              <a:t>Preventive health care</a:t>
            </a:r>
          </a:p>
          <a:p>
            <a:pPr lvl="1">
              <a:buClr>
                <a:srgbClr val="EF4111"/>
              </a:buClr>
              <a:buFont typeface="Arial" charset="0"/>
              <a:buChar char="•"/>
            </a:pPr>
            <a:r>
              <a:rPr lang="en-US" dirty="0" smtClean="0"/>
              <a:t>Community participation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020528" y="5769114"/>
            <a:ext cx="4380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www.pragathiwelfaresociety.com</a:t>
            </a:r>
            <a:endParaRPr lang="en-US" sz="2000" dirty="0"/>
          </a:p>
        </p:txBody>
      </p:sp>
      <p:pic>
        <p:nvPicPr>
          <p:cNvPr id="7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/>
          <a:lstStyle/>
          <a:p>
            <a:pPr algn="ctr"/>
            <a:r>
              <a:rPr lang="en-US" dirty="0" smtClean="0"/>
              <a:t>       Youth </a:t>
            </a:r>
            <a:r>
              <a:rPr lang="en-US" dirty="0"/>
              <a:t>Development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867400"/>
          </a:xfrm>
          <a:prstGeom prst="rect">
            <a:avLst/>
          </a:prstGeom>
        </p:spPr>
      </p:pic>
      <p:pic>
        <p:nvPicPr>
          <p:cNvPr id="4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53400" y="5791199"/>
            <a:ext cx="1066800" cy="1066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319111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177225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spc="50" dirty="0" smtClean="0">
                <a:ln w="1143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YOUTH DEVELOPMENT</a:t>
            </a:r>
            <a:r>
              <a:rPr lang="en-US" sz="3200" b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0200" y="190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 t="20469" r="6807" b="32745"/>
          <a:stretch>
            <a:fillRect/>
          </a:stretch>
        </p:blipFill>
        <p:spPr bwMode="auto">
          <a:xfrm>
            <a:off x="646301" y="3789040"/>
            <a:ext cx="7488832" cy="2593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 cstate="print"/>
          <a:srcRect t="39476" b="18124"/>
          <a:stretch>
            <a:fillRect/>
          </a:stretch>
        </p:blipFill>
        <p:spPr bwMode="auto">
          <a:xfrm>
            <a:off x="665741" y="1412776"/>
            <a:ext cx="7449953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extBox 1"/>
          <p:cNvSpPr txBox="1"/>
          <p:nvPr/>
        </p:nvSpPr>
        <p:spPr>
          <a:xfrm>
            <a:off x="2995944" y="857617"/>
            <a:ext cx="27895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Annual 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y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outh festival</a:t>
            </a:r>
            <a:endParaRPr lang="en-US" sz="2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578121" y="6488668"/>
            <a:ext cx="3987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www.pragathiwelfaresociety.com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304800"/>
            <a:ext cx="8382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spc="50" dirty="0" smtClean="0">
                <a:ln w="1143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YOUTH FESTIVAL</a:t>
            </a:r>
            <a:r>
              <a:rPr lang="en-US" sz="3200" b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lvl="0" algn="ctr"/>
            <a:endParaRPr lang="en-US" sz="2800" b="1" spc="50" dirty="0" smtClean="0">
              <a:ln w="11430"/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190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 cstate="print"/>
          <a:srcRect b="16964"/>
          <a:stretch>
            <a:fillRect/>
          </a:stretch>
        </p:blipFill>
        <p:spPr bwMode="auto">
          <a:xfrm>
            <a:off x="381000" y="4724400"/>
            <a:ext cx="2743200" cy="17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t="20469" b="18124"/>
          <a:stretch>
            <a:fillRect/>
          </a:stretch>
        </p:blipFill>
        <p:spPr bwMode="auto">
          <a:xfrm>
            <a:off x="381000" y="1556792"/>
            <a:ext cx="2699657" cy="1643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t="33628" r="2421" b="23972"/>
          <a:stretch>
            <a:fillRect/>
          </a:stretch>
        </p:blipFill>
        <p:spPr bwMode="auto">
          <a:xfrm>
            <a:off x="381000" y="3200400"/>
            <a:ext cx="2680138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 l="13699" b="29304"/>
          <a:stretch>
            <a:fillRect/>
          </a:stretch>
        </p:blipFill>
        <p:spPr bwMode="auto">
          <a:xfrm>
            <a:off x="3136054" y="3383037"/>
            <a:ext cx="4964283" cy="304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extBox 12"/>
          <p:cNvSpPr txBox="1"/>
          <p:nvPr/>
        </p:nvSpPr>
        <p:spPr>
          <a:xfrm>
            <a:off x="3419872" y="875943"/>
            <a:ext cx="536262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 smtClean="0"/>
          </a:p>
          <a:p>
            <a:endParaRPr lang="en-US" sz="2000" dirty="0"/>
          </a:p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16 teams from different villages participated in two days youth festival. Prizes were distributed to winners and  they were made aware of employment and skill 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d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evelopment opportunities</a:t>
            </a:r>
            <a:endParaRPr lang="en-IN" sz="2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78121" y="6488668"/>
            <a:ext cx="3987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www.pragathiwelfaresociety.com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210146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               </a:t>
            </a:r>
            <a:br>
              <a:rPr lang="en-US" sz="4000" dirty="0" smtClean="0">
                <a:latin typeface="Arial" pitchFamily="34" charset="0"/>
                <a:cs typeface="Arial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2800" dirty="0">
              <a:latin typeface="Arial" pitchFamily="34" charset="0"/>
              <a:cs typeface="Arial" pitchFamily="34" charset="0"/>
            </a:endParaRPr>
          </a:p>
          <a:p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2200" dirty="0" smtClean="0">
                <a:latin typeface="Arial" pitchFamily="34" charset="0"/>
                <a:cs typeface="Arial" pitchFamily="34" charset="0"/>
              </a:rPr>
              <a:t>There is a Primary Healthcare Centre </a:t>
            </a:r>
          </a:p>
          <a:p>
            <a:endParaRPr lang="en-US" sz="2200" dirty="0">
              <a:latin typeface="Arial" pitchFamily="34" charset="0"/>
              <a:cs typeface="Arial" pitchFamily="34" charset="0"/>
            </a:endParaRPr>
          </a:p>
          <a:p>
            <a:r>
              <a:rPr lang="en-US" sz="2200" dirty="0" smtClean="0">
                <a:latin typeface="Arial" pitchFamily="34" charset="0"/>
                <a:cs typeface="Arial" pitchFamily="34" charset="0"/>
              </a:rPr>
              <a:t>Our focus is to provide preventive health care through village clean up, clean drinking water, proper use of toilets and other programs</a:t>
            </a:r>
            <a:endParaRPr lang="en-US" sz="2200" dirty="0"/>
          </a:p>
        </p:txBody>
      </p:sp>
      <p:sp>
        <p:nvSpPr>
          <p:cNvPr id="4" name="Rectangle 3"/>
          <p:cNvSpPr/>
          <p:nvPr/>
        </p:nvSpPr>
        <p:spPr>
          <a:xfrm>
            <a:off x="457200" y="574316"/>
            <a:ext cx="8153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n-IN" sz="3200" b="1" spc="50" dirty="0" smtClean="0">
                <a:ln w="1143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PREVENTIVE HEALTH CARE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20528" y="6153090"/>
            <a:ext cx="4837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www.pragathiwelfaresociety.com</a:t>
            </a:r>
            <a:endParaRPr lang="en-US" sz="2000" dirty="0"/>
          </a:p>
        </p:txBody>
      </p:sp>
      <p:pic>
        <p:nvPicPr>
          <p:cNvPr id="6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381000"/>
            <a:ext cx="3771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spc="50" dirty="0" smtClean="0">
                <a:ln w="1143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PRVENTIVE HEALTH CARE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43600" y="3581400"/>
            <a:ext cx="30928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spc="50" dirty="0" smtClean="0">
                <a:ln w="11430"/>
                <a:latin typeface="Calibri" charset="0"/>
                <a:ea typeface="Calibri" charset="0"/>
                <a:cs typeface="Calibri" charset="0"/>
              </a:rPr>
              <a:t>Clean drinking water project</a:t>
            </a:r>
            <a:endParaRPr lang="en-US" sz="3600" b="1" spc="50" dirty="0">
              <a:ln w="11430"/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027" name="Picture 3" descr="E:\mobile pics -25 aug\WhatsApp Images\IMG-20150131-WA0003.jpg"/>
          <p:cNvPicPr>
            <a:picLocks noChangeAspect="1" noChangeArrowheads="1"/>
          </p:cNvPicPr>
          <p:nvPr/>
        </p:nvPicPr>
        <p:blipFill>
          <a:blip r:embed="rId2"/>
          <a:srcRect t="21844" b="6071"/>
          <a:stretch>
            <a:fillRect/>
          </a:stretch>
        </p:blipFill>
        <p:spPr bwMode="auto">
          <a:xfrm>
            <a:off x="4000496" y="304800"/>
            <a:ext cx="4938905" cy="3124200"/>
          </a:xfrm>
          <a:prstGeom prst="snip2DiagRect">
            <a:avLst/>
          </a:prstGeom>
          <a:noFill/>
        </p:spPr>
      </p:pic>
      <p:pic>
        <p:nvPicPr>
          <p:cNvPr id="1026" name="Picture 2" descr="E:\Pragathi\Pictures\22nd jan 2015- Classroom Inauguration and dist of Sewing Machines\IMG-20150131-WA0001.jpg"/>
          <p:cNvPicPr>
            <a:picLocks noChangeAspect="1" noChangeArrowheads="1"/>
          </p:cNvPicPr>
          <p:nvPr/>
        </p:nvPicPr>
        <p:blipFill>
          <a:blip r:embed="rId3"/>
          <a:srcRect l="4649" r="13999" b="19492"/>
          <a:stretch>
            <a:fillRect/>
          </a:stretch>
        </p:blipFill>
        <p:spPr bwMode="auto">
          <a:xfrm>
            <a:off x="228600" y="3200400"/>
            <a:ext cx="5562600" cy="3438797"/>
          </a:xfrm>
          <a:prstGeom prst="snip1Rect">
            <a:avLst>
              <a:gd name="adj" fmla="val 49262"/>
            </a:avLst>
          </a:prstGeom>
          <a:noFill/>
        </p:spPr>
      </p:pic>
      <p:pic>
        <p:nvPicPr>
          <p:cNvPr id="6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578121" y="6564868"/>
            <a:ext cx="3987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www.pragathiwelfaresociety.com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E:\Pragathi\Pictures\2014 unassorted\pws  pics\IMG-20151031-WA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487159"/>
            <a:ext cx="4191000" cy="3352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81000" y="304800"/>
            <a:ext cx="82234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spc="50" dirty="0" smtClean="0">
                <a:ln w="1143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PREVENTIVE HEALTH CARE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0200" y="190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sp>
        <p:nvSpPr>
          <p:cNvPr id="6" name="TextBox 5"/>
          <p:cNvSpPr txBox="1"/>
          <p:nvPr/>
        </p:nvSpPr>
        <p:spPr>
          <a:xfrm>
            <a:off x="683568" y="5029200"/>
            <a:ext cx="7804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Arial" charset="0"/>
                <a:ea typeface="Arial" charset="0"/>
                <a:cs typeface="Arial" charset="0"/>
              </a:rPr>
              <a:t>W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ater treatment plant is providing clean drinking water to the village and employment to two youths</a:t>
            </a:r>
            <a:endParaRPr lang="en-IN" sz="22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027" name="Picture 3" descr="E:\Pragathi\Pictures\2014 unassorted\pws  pics\IMG-20151031-WA002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521" y="1484784"/>
            <a:ext cx="4470400" cy="33528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2020528" y="6073914"/>
            <a:ext cx="4532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</a:t>
            </a:r>
          </a:p>
          <a:p>
            <a:r>
              <a:rPr lang="en-US" sz="2000" dirty="0" smtClean="0"/>
              <a:t>www.pragathiwelfaresociety.com</a:t>
            </a:r>
            <a:endParaRPr lang="en-US" sz="2000" dirty="0"/>
          </a:p>
        </p:txBody>
      </p:sp>
      <p:pic>
        <p:nvPicPr>
          <p:cNvPr id="9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304800"/>
            <a:ext cx="84582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spc="50" dirty="0" smtClean="0">
                <a:ln w="1143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PREVENTIVE HEALTH CARE</a:t>
            </a:r>
          </a:p>
          <a:p>
            <a:pPr lvl="0" algn="ctr"/>
            <a:endParaRPr lang="en-US" sz="2200" spc="50" dirty="0" smtClean="0">
              <a:ln w="11430"/>
              <a:latin typeface="Arial" charset="0"/>
              <a:ea typeface="Arial" charset="0"/>
              <a:cs typeface="Arial" charset="0"/>
            </a:endParaRPr>
          </a:p>
          <a:p>
            <a:pPr lvl="0" algn="ctr"/>
            <a:r>
              <a:rPr lang="en-US" sz="2200" spc="50" dirty="0" smtClean="0">
                <a:ln w="11430"/>
                <a:latin typeface="Arial" charset="0"/>
                <a:ea typeface="Arial" charset="0"/>
                <a:cs typeface="Arial" charset="0"/>
              </a:rPr>
              <a:t>World AIDS Day celebration through a rally across the village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0200" y="190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pic>
        <p:nvPicPr>
          <p:cNvPr id="5" name="Picture 4" descr="IMG-20151201-WA0022.jpg"/>
          <p:cNvPicPr>
            <a:picLocks noChangeAspect="1"/>
          </p:cNvPicPr>
          <p:nvPr/>
        </p:nvPicPr>
        <p:blipFill>
          <a:blip r:embed="rId2" cstate="print"/>
          <a:srcRect b="22481"/>
          <a:stretch>
            <a:fillRect/>
          </a:stretch>
        </p:blipFill>
        <p:spPr>
          <a:xfrm>
            <a:off x="381000" y="4191000"/>
            <a:ext cx="3276600" cy="1905000"/>
          </a:xfrm>
          <a:prstGeom prst="rect">
            <a:avLst/>
          </a:prstGeom>
        </p:spPr>
      </p:pic>
      <p:pic>
        <p:nvPicPr>
          <p:cNvPr id="7" name="Picture 6" descr="IMG-20151201-WA0023.jpg"/>
          <p:cNvPicPr>
            <a:picLocks noChangeAspect="1"/>
          </p:cNvPicPr>
          <p:nvPr/>
        </p:nvPicPr>
        <p:blipFill>
          <a:blip r:embed="rId3" cstate="print"/>
          <a:srcRect t="9946"/>
          <a:stretch>
            <a:fillRect/>
          </a:stretch>
        </p:blipFill>
        <p:spPr>
          <a:xfrm>
            <a:off x="381000" y="1828800"/>
            <a:ext cx="3271800" cy="2209800"/>
          </a:xfrm>
          <a:prstGeom prst="rect">
            <a:avLst/>
          </a:prstGeom>
        </p:spPr>
      </p:pic>
      <p:pic>
        <p:nvPicPr>
          <p:cNvPr id="8" name="Picture 7" descr="IMG-20151201-WA0026.jpg"/>
          <p:cNvPicPr>
            <a:picLocks noChangeAspect="1"/>
          </p:cNvPicPr>
          <p:nvPr/>
        </p:nvPicPr>
        <p:blipFill>
          <a:blip r:embed="rId4" cstate="print"/>
          <a:srcRect t="8673" b="8067"/>
          <a:stretch>
            <a:fillRect/>
          </a:stretch>
        </p:blipFill>
        <p:spPr>
          <a:xfrm>
            <a:off x="3733800" y="1828800"/>
            <a:ext cx="5057422" cy="42672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09600" y="5715000"/>
            <a:ext cx="739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    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www.pragathiwelfaresociety.com</a:t>
            </a:r>
            <a:endParaRPr lang="en-US" sz="2000" dirty="0"/>
          </a:p>
        </p:txBody>
      </p:sp>
      <p:pic>
        <p:nvPicPr>
          <p:cNvPr id="9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pPr lvl="0" algn="ctr"/>
            <a:r>
              <a:rPr lang="en-US" spc="50" dirty="0">
                <a:ln w="1143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PREVENTIVE </a:t>
            </a:r>
            <a:r>
              <a:rPr lang="en-US" spc="50">
                <a:ln w="1143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 </a:t>
            </a:r>
            <a:r>
              <a:rPr lang="en-US" spc="50" smtClean="0">
                <a:ln w="1143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CARE-Toilets</a:t>
            </a:r>
            <a:endParaRPr lang="en-US" spc="50" dirty="0">
              <a:ln w="11430"/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3" y="1143000"/>
            <a:ext cx="8382000" cy="7086600"/>
          </a:xfrm>
          <a:prstGeom prst="rect">
            <a:avLst/>
          </a:prstGeom>
        </p:spPr>
      </p:pic>
      <p:pic>
        <p:nvPicPr>
          <p:cNvPr id="4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67600" y="6858000"/>
            <a:ext cx="1066800" cy="1066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6122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en-US" spc="50" dirty="0">
                <a:ln w="1143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PREVENTIVE HEALTH </a:t>
            </a:r>
            <a:r>
              <a:rPr lang="en-US" spc="50" dirty="0" smtClean="0">
                <a:ln w="1143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CARE- Village clean up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133" y="567267"/>
            <a:ext cx="6705600" cy="8077200"/>
          </a:xfrm>
          <a:prstGeom prst="rect">
            <a:avLst/>
          </a:prstGeom>
        </p:spPr>
      </p:pic>
      <p:pic>
        <p:nvPicPr>
          <p:cNvPr id="4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1800" y="6858000"/>
            <a:ext cx="1066800" cy="1066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886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8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81000" y="1838325"/>
            <a:ext cx="2966085" cy="19716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20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4800" y="4572000"/>
            <a:ext cx="2990850" cy="199072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19.jpg"/>
          <p:cNvPicPr/>
          <p:nvPr/>
        </p:nvPicPr>
        <p:blipFill>
          <a:blip r:embed="rId4" cstate="print"/>
          <a:srcRect t="6594"/>
          <a:stretch>
            <a:fillRect/>
          </a:stretch>
        </p:blipFill>
        <p:spPr>
          <a:xfrm>
            <a:off x="3581400" y="2362200"/>
            <a:ext cx="5137785" cy="32385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33400" y="381000"/>
            <a:ext cx="8182004" cy="609600"/>
          </a:xfrm>
          <a:prstGeom prst="rect">
            <a:avLst/>
          </a:prstGeom>
          <a:ln>
            <a:noFill/>
          </a:ln>
        </p:spPr>
        <p:txBody>
          <a:bodyPr vert="horz" lIns="0" tIns="0" rIns="0" bIns="0" anchor="b">
            <a:noAutofit/>
          </a:bodyPr>
          <a:lstStyle/>
          <a:p>
            <a:pPr marL="0" marR="0" lvl="0" indent="0" algn="ctr" fontAlgn="auto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spc="50" dirty="0" smtClean="0">
                <a:ln w="1143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BLOOD DONATION CAMP</a:t>
            </a:r>
            <a:endParaRPr lang="en-US" sz="3200" b="1" spc="50" dirty="0">
              <a:ln w="11430"/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4318042" y="6412468"/>
            <a:ext cx="3987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www.pragathiwelfaresociety.com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>
            <a:noAutofit/>
          </a:bodyPr>
          <a:lstStyle/>
          <a:p>
            <a:pPr algn="ctr"/>
            <a:r>
              <a:rPr lang="en-US" sz="3200" b="1" spc="50" dirty="0" smtClean="0">
                <a:ln w="11430"/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EDUCATION IMPROVEMENT</a:t>
            </a:r>
            <a:endParaRPr lang="en-US" sz="3200" b="1" spc="50" dirty="0">
              <a:ln w="11430"/>
              <a:solidFill>
                <a:schemeClr val="accent6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609" y="1843663"/>
            <a:ext cx="6025514" cy="40336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3150" y="1066800"/>
            <a:ext cx="38884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Mini-auditorium construction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2195736" y="6305490"/>
            <a:ext cx="4738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www.pragathiwelfaresociety.com</a:t>
            </a:r>
            <a:endParaRPr lang="en-US" sz="2000" dirty="0"/>
          </a:p>
        </p:txBody>
      </p:sp>
      <p:pic>
        <p:nvPicPr>
          <p:cNvPr id="7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190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sp>
        <p:nvSpPr>
          <p:cNvPr id="7" name="Rectangle 6"/>
          <p:cNvSpPr/>
          <p:nvPr/>
        </p:nvSpPr>
        <p:spPr>
          <a:xfrm>
            <a:off x="1785918" y="2500306"/>
            <a:ext cx="4398899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spc="50" dirty="0" smtClean="0">
                <a:ln w="1143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EYE CAMPS</a:t>
            </a:r>
          </a:p>
        </p:txBody>
      </p:sp>
      <p:pic>
        <p:nvPicPr>
          <p:cNvPr id="192514" name="Picture 2" descr="E:\Pragathi\Pictures\PWS Old Pics- unassorted\SDC12727.JPG"/>
          <p:cNvPicPr>
            <a:picLocks noChangeAspect="1" noChangeArrowheads="1"/>
          </p:cNvPicPr>
          <p:nvPr/>
        </p:nvPicPr>
        <p:blipFill>
          <a:blip r:embed="rId2" cstate="print"/>
          <a:srcRect l="19048" r="20238"/>
          <a:stretch>
            <a:fillRect/>
          </a:stretch>
        </p:blipFill>
        <p:spPr bwMode="auto">
          <a:xfrm>
            <a:off x="76200" y="228600"/>
            <a:ext cx="2495536" cy="2716306"/>
          </a:xfrm>
          <a:prstGeom prst="rect">
            <a:avLst/>
          </a:prstGeom>
          <a:noFill/>
        </p:spPr>
      </p:pic>
      <p:pic>
        <p:nvPicPr>
          <p:cNvPr id="192515" name="Picture 3" descr="E:\Pragathi\Pictures\PWS Old Pics- unassorted\SDC127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2518" y="3286148"/>
            <a:ext cx="4267200" cy="3429000"/>
          </a:xfrm>
          <a:prstGeom prst="rect">
            <a:avLst/>
          </a:prstGeom>
          <a:noFill/>
        </p:spPr>
      </p:pic>
      <p:pic>
        <p:nvPicPr>
          <p:cNvPr id="192517" name="Picture 5" descr="E:\Pragathi\Pictures\PWS Old Pics- unassorted\SDC128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61000" y="152400"/>
            <a:ext cx="3454400" cy="2819400"/>
          </a:xfrm>
          <a:prstGeom prst="rect">
            <a:avLst/>
          </a:prstGeom>
          <a:noFill/>
        </p:spPr>
      </p:pic>
      <p:pic>
        <p:nvPicPr>
          <p:cNvPr id="192518" name="Picture 6" descr="E:\Pragathi\Pictures\PWS Old Pics- unassorted\SDC12900.JPG"/>
          <p:cNvPicPr>
            <a:picLocks noChangeAspect="1" noChangeArrowheads="1"/>
          </p:cNvPicPr>
          <p:nvPr/>
        </p:nvPicPr>
        <p:blipFill>
          <a:blip r:embed="rId5" cstate="print"/>
          <a:srcRect r="6757"/>
          <a:stretch>
            <a:fillRect/>
          </a:stretch>
        </p:blipFill>
        <p:spPr bwMode="auto">
          <a:xfrm>
            <a:off x="71406" y="3344126"/>
            <a:ext cx="4191000" cy="3371022"/>
          </a:xfrm>
          <a:prstGeom prst="rect">
            <a:avLst/>
          </a:prstGeom>
          <a:noFill/>
        </p:spPr>
      </p:pic>
      <p:pic>
        <p:nvPicPr>
          <p:cNvPr id="192516" name="Picture 4" descr="E:\Pragathi\Pictures\PWS Old Pics- unassorted\SDC128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0298" y="214290"/>
            <a:ext cx="3048000" cy="2286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78121" y="6626423"/>
            <a:ext cx="31457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/>
              <a:t>www.pragathiwelfaresociety.com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048000" y="1"/>
            <a:ext cx="58674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endParaRPr lang="en-US" sz="2800" b="1" spc="50" dirty="0" smtClean="0">
              <a:ln w="11430"/>
              <a:solidFill>
                <a:schemeClr val="accent6">
                  <a:lumMod val="75000"/>
                </a:schemeClr>
              </a:solidFill>
            </a:endParaRPr>
          </a:p>
          <a:p>
            <a:pPr lvl="0" algn="ctr">
              <a:spcBef>
                <a:spcPct val="0"/>
              </a:spcBef>
              <a:defRPr/>
            </a:pPr>
            <a:r>
              <a:rPr lang="en-US" sz="3200" b="1" spc="50" dirty="0" smtClean="0">
                <a:ln w="1143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ASTHMA AWARENESS CAMP </a:t>
            </a:r>
            <a:endParaRPr lang="en-US" sz="3200" b="1" spc="50" dirty="0">
              <a:ln w="11430"/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190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 dirty="0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762000" y="35052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IN" dirty="0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457200" y="4724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E:\mobile pics -25 aug\WhatsApp Images\IMG-20150719-WA0006.jpg"/>
          <p:cNvPicPr>
            <a:picLocks noChangeAspect="1" noChangeArrowheads="1"/>
          </p:cNvPicPr>
          <p:nvPr/>
        </p:nvPicPr>
        <p:blipFill>
          <a:blip r:embed="rId2" cstate="print"/>
          <a:srcRect t="6667" r="31667" b="23333"/>
          <a:stretch>
            <a:fillRect/>
          </a:stretch>
        </p:blipFill>
        <p:spPr bwMode="auto">
          <a:xfrm>
            <a:off x="228600" y="304801"/>
            <a:ext cx="2677885" cy="2057400"/>
          </a:xfrm>
          <a:prstGeom prst="snip1Rect">
            <a:avLst>
              <a:gd name="adj" fmla="val 34713"/>
            </a:avLst>
          </a:prstGeom>
          <a:noFill/>
        </p:spPr>
      </p:pic>
      <p:pic>
        <p:nvPicPr>
          <p:cNvPr id="3075" name="Picture 3" descr="E:\mobile pics -25 aug\WhatsApp Images\IMG-20150719-WA0014.jpg"/>
          <p:cNvPicPr>
            <a:picLocks noChangeAspect="1" noChangeArrowheads="1"/>
          </p:cNvPicPr>
          <p:nvPr/>
        </p:nvPicPr>
        <p:blipFill>
          <a:blip r:embed="rId3"/>
          <a:srcRect r="15833" b="17778"/>
          <a:stretch>
            <a:fillRect/>
          </a:stretch>
        </p:blipFill>
        <p:spPr bwMode="auto">
          <a:xfrm>
            <a:off x="3276600" y="1523245"/>
            <a:ext cx="5410200" cy="3963909"/>
          </a:xfrm>
          <a:prstGeom prst="roundRect">
            <a:avLst/>
          </a:prstGeom>
          <a:noFill/>
        </p:spPr>
      </p:pic>
      <p:pic>
        <p:nvPicPr>
          <p:cNvPr id="3076" name="Picture 4" descr="E:\mobile pics -25 aug\WhatsApp Images\IMG-20150719-WA0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2438400"/>
            <a:ext cx="2664000" cy="1998000"/>
          </a:xfrm>
          <a:prstGeom prst="rect">
            <a:avLst/>
          </a:prstGeom>
          <a:noFill/>
        </p:spPr>
      </p:pic>
      <p:pic>
        <p:nvPicPr>
          <p:cNvPr id="3077" name="Picture 5" descr="E:\mobile pics -25 aug\WhatsApp Images\IMG-20150719-WA00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4572000"/>
            <a:ext cx="2667000" cy="200025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276600" y="6019799"/>
            <a:ext cx="441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www.pragathiwelfaresociety.com</a:t>
            </a:r>
            <a:endParaRPr lang="en-US" sz="2000" dirty="0"/>
          </a:p>
        </p:txBody>
      </p:sp>
      <p:pic>
        <p:nvPicPr>
          <p:cNvPr id="12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9329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667000" y="304800"/>
            <a:ext cx="6019800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spc="50" dirty="0" smtClean="0">
                <a:ln w="1143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AWARENESS  WALK </a:t>
            </a:r>
          </a:p>
          <a:p>
            <a:pPr lvl="0" algn="ctr"/>
            <a:r>
              <a:rPr lang="en-US" sz="3200" b="1" spc="50" dirty="0" smtClean="0">
                <a:ln w="1143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CAMP </a:t>
            </a:r>
          </a:p>
          <a:p>
            <a:pPr lvl="0" algn="ctr"/>
            <a:r>
              <a:rPr lang="en-US" sz="3200" b="1" spc="50" dirty="0" smtClean="0">
                <a:ln w="1143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 </a:t>
            </a:r>
          </a:p>
          <a:p>
            <a:pPr lvl="0" algn="ctr"/>
            <a:r>
              <a:rPr lang="en-US" sz="3200" b="1" spc="50" dirty="0" smtClean="0">
                <a:ln w="1143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WORLD DIABETES DAY</a:t>
            </a:r>
          </a:p>
          <a:p>
            <a:pPr lvl="0" algn="ctr"/>
            <a:endParaRPr lang="en-US" sz="3600" b="1" spc="50" dirty="0">
              <a:ln w="11430"/>
              <a:solidFill>
                <a:schemeClr val="accent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190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pic>
        <p:nvPicPr>
          <p:cNvPr id="4098" name="Picture 2" descr="C:\Users\Dhara Sharma\Desktop\for Press\IMG-20151114-WA0062.jpg"/>
          <p:cNvPicPr>
            <a:picLocks noChangeAspect="1" noChangeArrowheads="1"/>
          </p:cNvPicPr>
          <p:nvPr/>
        </p:nvPicPr>
        <p:blipFill>
          <a:blip r:embed="rId2"/>
          <a:srcRect l="26531" t="36170" r="20408"/>
          <a:stretch>
            <a:fillRect/>
          </a:stretch>
        </p:blipFill>
        <p:spPr bwMode="auto">
          <a:xfrm>
            <a:off x="457200" y="381000"/>
            <a:ext cx="2438400" cy="2286000"/>
          </a:xfrm>
          <a:prstGeom prst="rect">
            <a:avLst/>
          </a:prstGeom>
          <a:noFill/>
        </p:spPr>
      </p:pic>
      <p:pic>
        <p:nvPicPr>
          <p:cNvPr id="4099" name="Picture 3" descr="C:\Users\Dhara Sharma\Desktop\for Press\IMG-20151114-WA0059.jpg"/>
          <p:cNvPicPr>
            <a:picLocks noChangeAspect="1" noChangeArrowheads="1"/>
          </p:cNvPicPr>
          <p:nvPr/>
        </p:nvPicPr>
        <p:blipFill>
          <a:blip r:embed="rId3"/>
          <a:srcRect t="15022" b="26142"/>
          <a:stretch>
            <a:fillRect/>
          </a:stretch>
        </p:blipFill>
        <p:spPr bwMode="auto">
          <a:xfrm>
            <a:off x="457200" y="2819400"/>
            <a:ext cx="8116098" cy="3581400"/>
          </a:xfrm>
          <a:prstGeom prst="rect">
            <a:avLst/>
          </a:prstGeom>
          <a:noFill/>
        </p:spPr>
      </p:pic>
      <p:pic>
        <p:nvPicPr>
          <p:cNvPr id="6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578121" y="6488668"/>
            <a:ext cx="3987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www.pragathiwelfaresociety.com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564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NG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20528" y="5029200"/>
            <a:ext cx="4456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</a:t>
            </a:r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www.pragathiwelfaresociety.com</a:t>
            </a:r>
            <a:endParaRPr lang="en-US" sz="2000" dirty="0"/>
          </a:p>
        </p:txBody>
      </p:sp>
      <p:pic>
        <p:nvPicPr>
          <p:cNvPr id="5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64128" y="4931895"/>
            <a:ext cx="1066800" cy="1066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190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pic>
        <p:nvPicPr>
          <p:cNvPr id="189445" name="Picture 5" descr="E:\Pragathi\Pictures\PWS Old Pics- unassorted\SDC123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28600"/>
            <a:ext cx="6400800" cy="4800600"/>
          </a:xfrm>
          <a:prstGeom prst="rect">
            <a:avLst/>
          </a:prstGeom>
          <a:noFill/>
        </p:spPr>
      </p:pic>
      <p:pic>
        <p:nvPicPr>
          <p:cNvPr id="189446" name="Picture 6" descr="E:\Pragathi\Pictures\PWS Old Pics- unassorted\SDC122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76400" y="3962400"/>
            <a:ext cx="3556000" cy="2667000"/>
          </a:xfrm>
          <a:prstGeom prst="rect">
            <a:avLst/>
          </a:prstGeom>
          <a:noFill/>
        </p:spPr>
      </p:pic>
      <p:pic>
        <p:nvPicPr>
          <p:cNvPr id="189447" name="Picture 7" descr="E:\Pragathi\Pictures\PWS Old Pics- unassorted\SDC123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3124200"/>
            <a:ext cx="3581400" cy="268605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5867400" y="1302603"/>
            <a:ext cx="360114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2400" b="1" dirty="0" smtClean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</a:rPr>
              <a:t>COMMUNITY PARTICIPATION</a:t>
            </a:r>
          </a:p>
        </p:txBody>
      </p:sp>
      <p:pic>
        <p:nvPicPr>
          <p:cNvPr id="8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2578121" y="6564868"/>
            <a:ext cx="3987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www.pragathiwelfaresociety.com</a:t>
            </a:r>
            <a:endParaRPr lang="en-US" dirty="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190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pic>
        <p:nvPicPr>
          <p:cNvPr id="189444" name="Picture 4" descr="http://www.globalpragathi.com/s/cc_images/thumb_943051826.jpg?t=1428695745"/>
          <p:cNvPicPr>
            <a:picLocks noChangeAspect="1" noChangeArrowheads="1"/>
          </p:cNvPicPr>
          <p:nvPr/>
        </p:nvPicPr>
        <p:blipFill>
          <a:blip r:embed="rId2"/>
          <a:srcRect b="8772"/>
          <a:stretch>
            <a:fillRect/>
          </a:stretch>
        </p:blipFill>
        <p:spPr bwMode="auto">
          <a:xfrm>
            <a:off x="457199" y="304800"/>
            <a:ext cx="2255227" cy="2057400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823037" y="381000"/>
            <a:ext cx="4179349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spc="50" dirty="0" smtClean="0">
                <a:ln w="1143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SEVA MELA 2014</a:t>
            </a:r>
          </a:p>
          <a:p>
            <a:pPr algn="ctr">
              <a:spcBef>
                <a:spcPct val="0"/>
              </a:spcBef>
              <a:defRPr/>
            </a:pPr>
            <a:endParaRPr lang="en-US" sz="3200" b="1" spc="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3538" name="Picture 2" descr="E:\Pragathi\Pictures\PWS Old Pics- unassorted\SDC12553.JPG"/>
          <p:cNvPicPr>
            <a:picLocks noChangeAspect="1" noChangeArrowheads="1"/>
          </p:cNvPicPr>
          <p:nvPr/>
        </p:nvPicPr>
        <p:blipFill>
          <a:blip r:embed="rId3" cstate="print"/>
          <a:srcRect t="24242" b="5924"/>
          <a:stretch>
            <a:fillRect/>
          </a:stretch>
        </p:blipFill>
        <p:spPr bwMode="auto">
          <a:xfrm>
            <a:off x="533400" y="2209800"/>
            <a:ext cx="8147304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Box 1"/>
          <p:cNvSpPr txBox="1"/>
          <p:nvPr/>
        </p:nvSpPr>
        <p:spPr>
          <a:xfrm>
            <a:off x="4348449" y="1447800"/>
            <a:ext cx="294664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Rice bucket challenge</a:t>
            </a:r>
            <a:endParaRPr lang="en-US" sz="2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20528" y="5791200"/>
            <a:ext cx="5523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    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www.pragathiwelfaresociety.com</a:t>
            </a:r>
            <a:endParaRPr lang="en-US" sz="2000" dirty="0"/>
          </a:p>
        </p:txBody>
      </p:sp>
      <p:pic>
        <p:nvPicPr>
          <p:cNvPr id="11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304800"/>
            <a:ext cx="8229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spc="50" dirty="0" smtClean="0">
                <a:ln w="1143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PARTICIPATION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00200" y="190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pic>
        <p:nvPicPr>
          <p:cNvPr id="6" name="img1" descr="http://www.htmlpublish.com/newTestDocStorage/DocStorage/2852efda1c474c4c8cd46fa6f119370f/Daan%20Utsav%20in%20Burgula_images/Daan%20Utsav%20in%20Burgula2x1.jpg"/>
          <p:cNvPicPr/>
          <p:nvPr/>
        </p:nvPicPr>
        <p:blipFill>
          <a:blip r:embed="rId2"/>
          <a:srcRect t="65000" b="12500"/>
          <a:stretch>
            <a:fillRect/>
          </a:stretch>
        </p:blipFill>
        <p:spPr bwMode="auto">
          <a:xfrm>
            <a:off x="0" y="3505200"/>
            <a:ext cx="56388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g1" descr="http://www.htmlpublish.com/newTestDocStorage/DocStorage/2852efda1c474c4c8cd46fa6f119370f/Daan%20Utsav%20in%20Burgula_images/Daan%20Utsav%20in%20Burgula2x1.jpg"/>
          <p:cNvPicPr/>
          <p:nvPr/>
        </p:nvPicPr>
        <p:blipFill>
          <a:blip r:embed="rId2"/>
          <a:srcRect t="26667" b="50833"/>
          <a:stretch>
            <a:fillRect/>
          </a:stretch>
        </p:blipFill>
        <p:spPr bwMode="auto">
          <a:xfrm>
            <a:off x="0" y="1219200"/>
            <a:ext cx="57150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5638800" y="1860322"/>
            <a:ext cx="350520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Arial" charset="0"/>
                <a:cs typeface="Arial" charset="0"/>
              </a:rPr>
              <a:t>Blood Donation Camp:30 people donated blood to organization named ISRA</a:t>
            </a:r>
            <a:endParaRPr kumimoji="0" lang="en-US" sz="2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5715000" y="3398102"/>
            <a:ext cx="3029272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 smtClean="0">
                <a:latin typeface="Arial" charset="0"/>
                <a:ea typeface="Arial" charset="0"/>
                <a:cs typeface="Arial" charset="0"/>
              </a:rPr>
              <a:t>Door-to-Door Campaign </a:t>
            </a:r>
            <a:r>
              <a:rPr lang="en-US" sz="22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T</a:t>
            </a:r>
            <a:r>
              <a:rPr kumimoji="0" lang="en-US" sz="22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Arial" charset="0"/>
                <a:cs typeface="Arial" charset="0"/>
              </a:rPr>
              <a:t>eam motivated every parent of 10th class students to get better results. We explained the importance of health, village clean up, toilets and education.</a:t>
            </a:r>
            <a:endParaRPr kumimoji="0" lang="en-US" sz="22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2578121" y="6564868"/>
            <a:ext cx="3987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www.pragathiwelfaresociety.com</a:t>
            </a:r>
            <a:endParaRPr lang="en-US" dirty="0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190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pic>
        <p:nvPicPr>
          <p:cNvPr id="9" name="img1" descr="http://www.htmlpublish.com/newTestDocStorage/DocStorage/2852efda1c474c4c8cd46fa6f119370f/Daan%20Utsav%20in%20Burgula_images/Daan%20Utsav%20in%20Burgula8x1.jpg"/>
          <p:cNvPicPr/>
          <p:nvPr/>
        </p:nvPicPr>
        <p:blipFill>
          <a:blip r:embed="rId2"/>
          <a:srcRect l="11487" t="30422" r="54730" b="47458"/>
          <a:stretch>
            <a:fillRect/>
          </a:stretch>
        </p:blipFill>
        <p:spPr bwMode="auto">
          <a:xfrm>
            <a:off x="6477000" y="2133600"/>
            <a:ext cx="2514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g1" descr="http://www.htmlpublish.com/newTestDocStorage/DocStorage/2852efda1c474c4c8cd46fa6f119370f/Daan%20Utsav%20in%20Burgula_images/Daan%20Utsav%20in%20Burgula4x1.jpg"/>
          <p:cNvPicPr/>
          <p:nvPr/>
        </p:nvPicPr>
        <p:blipFill>
          <a:blip r:embed="rId3"/>
          <a:srcRect l="51839" t="32500" r="10333" b="40834"/>
          <a:stretch>
            <a:fillRect/>
          </a:stretch>
        </p:blipFill>
        <p:spPr bwMode="auto">
          <a:xfrm>
            <a:off x="228600" y="1676400"/>
            <a:ext cx="2667000" cy="27432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g1" descr="http://www.htmlpublish.com/newTestDocStorage/DocStorage/2852efda1c474c4c8cd46fa6f119370f/Daan%20Utsav%20in%20Burgula_images/Daan%20Utsav%20in%20Burgula8x1.jpg"/>
          <p:cNvPicPr/>
          <p:nvPr/>
        </p:nvPicPr>
        <p:blipFill>
          <a:blip r:embed="rId2"/>
          <a:srcRect l="50431" t="56187" b="22922"/>
          <a:stretch>
            <a:fillRect/>
          </a:stretch>
        </p:blipFill>
        <p:spPr bwMode="auto">
          <a:xfrm>
            <a:off x="228600" y="4419600"/>
            <a:ext cx="28194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048000" y="2274332"/>
            <a:ext cx="3374814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en-US" sz="2000" b="1" spc="50" dirty="0" smtClean="0">
              <a:ln w="11430"/>
              <a:solidFill>
                <a:srgbClr val="C00000"/>
              </a:solidFill>
            </a:endParaRPr>
          </a:p>
          <a:p>
            <a:pPr lvl="0" eaLnBrk="0" fontAlgn="base" hangingPunct="0">
              <a:spcBef>
                <a:spcPct val="0"/>
              </a:spcBef>
              <a:spcAft>
                <a:spcPts val="200"/>
              </a:spcAft>
              <a:buClr>
                <a:srgbClr val="EF4111"/>
              </a:buClr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Visited Seva Mela </a:t>
            </a:r>
          </a:p>
          <a:p>
            <a:pPr lvl="0" eaLnBrk="0" fontAlgn="base" hangingPunct="0">
              <a:spcBef>
                <a:spcPct val="0"/>
              </a:spcBef>
              <a:spcAft>
                <a:spcPts val="200"/>
              </a:spcAft>
              <a:buClr>
                <a:srgbClr val="EF4111"/>
              </a:buClr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Door-to-door awareness in tribal areas</a:t>
            </a:r>
          </a:p>
          <a:p>
            <a:pPr lvl="0" eaLnBrk="0" fontAlgn="base" hangingPunct="0">
              <a:spcBef>
                <a:spcPct val="0"/>
              </a:spcBef>
              <a:spcAft>
                <a:spcPts val="200"/>
              </a:spcAft>
              <a:buClr>
                <a:srgbClr val="EF4111"/>
              </a:buClr>
              <a:buFont typeface="Arial" pitchFamily="34" charset="0"/>
              <a:buChar char="•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Motivational videos </a:t>
            </a:r>
          </a:p>
          <a:p>
            <a:pPr lvl="0" eaLnBrk="0" fontAlgn="base" hangingPunct="0">
              <a:spcBef>
                <a:spcPct val="0"/>
              </a:spcBef>
              <a:buClr>
                <a:srgbClr val="EF4111"/>
              </a:buClr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Youth motivated to speak</a:t>
            </a:r>
            <a:endParaRPr lang="en-US" sz="2200" dirty="0" smtClean="0">
              <a:latin typeface="Arial" charset="0"/>
              <a:ea typeface="Arial" charset="0"/>
              <a:cs typeface="Arial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ts val="200"/>
              </a:spcAft>
              <a:buClr>
                <a:srgbClr val="EF4111"/>
              </a:buClr>
              <a:buFont typeface="Arial" pitchFamily="34" charset="0"/>
              <a:buChar char="•"/>
            </a:pPr>
            <a:r>
              <a:rPr lang="en-US" sz="2200" dirty="0" smtClean="0">
                <a:solidFill>
                  <a:srgbClr val="000000"/>
                </a:solidFill>
                <a:latin typeface="Arial" charset="0"/>
                <a:ea typeface="Arial" charset="0"/>
                <a:cs typeface="Arial" charset="0"/>
              </a:rPr>
              <a:t> Donation of rice</a:t>
            </a:r>
            <a:endParaRPr lang="en-US" sz="2000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img1" descr="http://www.htmlpublish.com/newTestDocStorage/DocStorage/2852efda1c474c4c8cd46fa6f119370f/Daan%20Utsav%20in%20Burgula_images/Daan%20Utsav%20in%20Burgula4x1.jpg"/>
          <p:cNvPicPr/>
          <p:nvPr/>
        </p:nvPicPr>
        <p:blipFill>
          <a:blip r:embed="rId3"/>
          <a:srcRect l="5604" t="32500" r="53766" b="40834"/>
          <a:stretch>
            <a:fillRect/>
          </a:stretch>
        </p:blipFill>
        <p:spPr bwMode="auto">
          <a:xfrm>
            <a:off x="6502654" y="4291379"/>
            <a:ext cx="2514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107504" y="344007"/>
            <a:ext cx="30963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b="1" spc="50" dirty="0" smtClean="0">
                <a:ln w="1143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PARTCIPATION</a:t>
            </a:r>
          </a:p>
        </p:txBody>
      </p:sp>
      <p:pic>
        <p:nvPicPr>
          <p:cNvPr id="18" name="img1" descr="http://www.htmlpublish.com/newTestDocStorage/DocStorage/2852efda1c474c4c8cd46fa6f119370f/Daan%20Utsav%20in%20Burgula_images/Daan%20Utsav%20in%20Burgula3x1.jpg"/>
          <p:cNvPicPr/>
          <p:nvPr/>
        </p:nvPicPr>
        <p:blipFill>
          <a:blip r:embed="rId4"/>
          <a:srcRect t="33333" b="51667"/>
          <a:stretch>
            <a:fillRect/>
          </a:stretch>
        </p:blipFill>
        <p:spPr bwMode="auto">
          <a:xfrm>
            <a:off x="3213141" y="337035"/>
            <a:ext cx="5825544" cy="1789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3048000" y="5604387"/>
            <a:ext cx="342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  </a:t>
            </a:r>
          </a:p>
          <a:p>
            <a:r>
              <a:rPr lang="en-US" sz="2000" dirty="0" smtClean="0"/>
              <a:t>www.pragathiwelfare</a:t>
            </a:r>
          </a:p>
          <a:p>
            <a:r>
              <a:rPr lang="en-US" sz="2000" dirty="0" smtClean="0"/>
              <a:t>society.com</a:t>
            </a:r>
            <a:endParaRPr lang="en-US" sz="2000" dirty="0"/>
          </a:p>
        </p:txBody>
      </p:sp>
      <p:pic>
        <p:nvPicPr>
          <p:cNvPr id="19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304800"/>
            <a:ext cx="8229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r>
              <a:rPr lang="en-US" sz="3200" b="1" spc="50" dirty="0" smtClean="0">
                <a:ln w="1143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COMMUNITY PARTICIPATION</a:t>
            </a:r>
          </a:p>
          <a:p>
            <a:pPr lvl="0" algn="ctr"/>
            <a:endParaRPr lang="en-US" sz="2400" b="1" spc="50" dirty="0">
              <a:ln w="11430"/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190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pic>
        <p:nvPicPr>
          <p:cNvPr id="7" name="img1" descr="http://www.htmlpublish.com/newTestDocStorage/DocStorage/2852efda1c474c4c8cd46fa6f119370f/Daan%20Utsav%20in%20Burgula_images/Daan%20Utsav%20in%20Burgula10x1.jpg"/>
          <p:cNvPicPr/>
          <p:nvPr/>
        </p:nvPicPr>
        <p:blipFill>
          <a:blip r:embed="rId2"/>
          <a:srcRect t="27169" b="45936"/>
          <a:stretch>
            <a:fillRect/>
          </a:stretch>
        </p:blipFill>
        <p:spPr bwMode="auto">
          <a:xfrm>
            <a:off x="685800" y="1412776"/>
            <a:ext cx="7391400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762000" y="6172199"/>
            <a:ext cx="7239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    www.pragathiwelfaresociety.com</a:t>
            </a:r>
            <a:endParaRPr lang="en-US" sz="2000" dirty="0"/>
          </a:p>
        </p:txBody>
      </p:sp>
      <p:pic>
        <p:nvPicPr>
          <p:cNvPr id="6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81000"/>
            <a:ext cx="8458200" cy="6096000"/>
          </a:xfrm>
          <a:prstGeom prst="rect">
            <a:avLst/>
          </a:prstGeom>
        </p:spPr>
      </p:pic>
      <p:pic>
        <p:nvPicPr>
          <p:cNvPr id="3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8600" y="5410201"/>
            <a:ext cx="990600" cy="1066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3617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500" y="22860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en-US" sz="3200" b="1" spc="50" dirty="0" smtClean="0">
                <a:ln w="11430"/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EDUCATION IMPROVEMENT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772816"/>
            <a:ext cx="6084168" cy="45443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9508" y="1245513"/>
            <a:ext cx="403244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smtClean="0"/>
              <a:t>Classrooms construction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1981200" y="6381690"/>
            <a:ext cx="541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www.pragathiwelfaresociety.com</a:t>
            </a:r>
            <a:endParaRPr lang="en-US" sz="2000" dirty="0"/>
          </a:p>
        </p:txBody>
      </p:sp>
      <p:pic>
        <p:nvPicPr>
          <p:cNvPr id="7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705600"/>
          </a:xfrm>
          <a:prstGeom prst="rect">
            <a:avLst/>
          </a:prstGeom>
        </p:spPr>
      </p:pic>
      <p:pic>
        <p:nvPicPr>
          <p:cNvPr id="5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0052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28596" y="214290"/>
            <a:ext cx="8229600" cy="6096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n w="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NEW CLOTHES DISTRIBUTION</a:t>
            </a:r>
            <a:endParaRPr kumimoji="0" lang="en-US" sz="32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+mj-ea"/>
              <a:cs typeface="+mj-cs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838200" y="685800"/>
            <a:ext cx="7696200" cy="762000"/>
          </a:xfrm>
        </p:spPr>
        <p:txBody>
          <a:bodyPr>
            <a:noAutofit/>
          </a:bodyPr>
          <a:lstStyle/>
          <a:p>
            <a:pPr fontAlgn="base">
              <a:buNone/>
            </a:pP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      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 descr="new 3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5800" y="981092"/>
            <a:ext cx="7924800" cy="487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5867400"/>
            <a:ext cx="731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    </a:t>
            </a:r>
          </a:p>
          <a:p>
            <a:pPr algn="ctr"/>
            <a:r>
              <a:rPr lang="en-US" sz="2000" dirty="0"/>
              <a:t> </a:t>
            </a:r>
            <a:r>
              <a:rPr lang="en-US" sz="2000" dirty="0" smtClean="0"/>
              <a:t>    www.pragathiwelfaresociety.com</a:t>
            </a:r>
            <a:endParaRPr lang="en-US" sz="2000" dirty="0"/>
          </a:p>
        </p:txBody>
      </p:sp>
      <p:pic>
        <p:nvPicPr>
          <p:cNvPr id="9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" y="228600"/>
            <a:ext cx="7543800" cy="1219200"/>
          </a:xfrm>
          <a:prstGeom prst="rect">
            <a:avLst/>
          </a:prstGeom>
        </p:spPr>
        <p:txBody>
          <a:bodyPr vert="horz" lIns="45720" tIns="0" rIns="45720" bIns="0" anchor="b" anchorCtr="0">
            <a:noAutofit/>
          </a:bodyPr>
          <a:lstStyle/>
          <a:p>
            <a:pPr marR="0" lvl="0" indent="0" algn="ctr" fontAlgn="auto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spc="50" dirty="0" smtClean="0">
              <a:ln w="11430"/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R="0" lvl="0" indent="0" algn="ctr" fontAlgn="auto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3200" b="1" spc="50" dirty="0" smtClean="0">
              <a:ln w="11430"/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R="0" lvl="0" indent="0" algn="ctr" fontAlgn="auto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pc="50" dirty="0" smtClean="0">
                <a:ln w="1143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PROJECTS OF </a:t>
            </a:r>
          </a:p>
          <a:p>
            <a:pPr marR="0" lvl="0" indent="0" algn="ctr" fontAlgn="auto">
              <a:lnSpc>
                <a:spcPct val="13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spc="50" dirty="0" smtClean="0">
                <a:ln w="1143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PRAGATHI</a:t>
            </a:r>
            <a:endParaRPr lang="en-US" sz="3200" b="1" spc="50" dirty="0">
              <a:ln w="11430"/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09600" y="1600200"/>
            <a:ext cx="8229600" cy="4493096"/>
          </a:xfrm>
          <a:prstGeom prst="rect">
            <a:avLst/>
          </a:prstGeo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Improve quality of education </a:t>
            </a:r>
          </a:p>
          <a:p>
            <a:pPr marL="342900" indent="-342900">
              <a:spcBef>
                <a:spcPts val="500"/>
              </a:spcBef>
              <a:buClr>
                <a:schemeClr val="accent1"/>
              </a:buClr>
              <a:buSzPct val="80000"/>
              <a:buFont typeface="Arial" charset="0"/>
              <a:buChar char="•"/>
              <a:defRPr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Computer literacy </a:t>
            </a:r>
          </a:p>
          <a:p>
            <a:pPr marL="342900" lvl="0" indent="-342900">
              <a:spcBef>
                <a:spcPts val="500"/>
              </a:spcBef>
              <a:buClr>
                <a:schemeClr val="accent1"/>
              </a:buClr>
              <a:buSzPct val="80000"/>
              <a:buFont typeface="Arial" charset="0"/>
              <a:buChar char="•"/>
              <a:defRPr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Skill training and employment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Clean drinking water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Arial" charset="0"/>
              <a:buChar char="•"/>
              <a:tabLst/>
              <a:defRPr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Open defecation free</a:t>
            </a:r>
          </a:p>
          <a:p>
            <a:pPr marL="342900" indent="-342900">
              <a:spcBef>
                <a:spcPts val="500"/>
              </a:spcBef>
              <a:buClr>
                <a:schemeClr val="accent1"/>
              </a:buClr>
              <a:buSzPct val="80000"/>
              <a:buFont typeface="Arial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Village Clean up</a:t>
            </a:r>
          </a:p>
          <a:p>
            <a:pPr marL="342900" indent="-342900">
              <a:spcBef>
                <a:spcPts val="500"/>
              </a:spcBef>
              <a:buClr>
                <a:schemeClr val="accent1"/>
              </a:buClr>
              <a:buSzPct val="80000"/>
              <a:buFont typeface="Arial" charset="0"/>
              <a:buChar char="•"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Rural Development Center for Mandal</a:t>
            </a:r>
          </a:p>
          <a:p>
            <a:pPr>
              <a:spcBef>
                <a:spcPts val="500"/>
              </a:spcBef>
              <a:buClr>
                <a:schemeClr val="accent1"/>
              </a:buClr>
              <a:buSzPct val="80000"/>
            </a:pPr>
            <a:endParaRPr lang="en-US" sz="2200" dirty="0" smtClean="0">
              <a:latin typeface="Arial" pitchFamily="34" charset="0"/>
              <a:cs typeface="Arial" pitchFamily="34" charset="0"/>
            </a:endParaRPr>
          </a:p>
          <a:p>
            <a:pPr marL="265176" indent="-265176">
              <a:spcBef>
                <a:spcPts val="5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  <a:p>
            <a:pPr marL="265176" lvl="0" indent="-265176">
              <a:spcBef>
                <a:spcPts val="5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20528" y="6324600"/>
            <a:ext cx="48374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 www.pragathiwelfaresociety.com</a:t>
            </a:r>
            <a:endParaRPr lang="en-US" sz="2000" dirty="0"/>
          </a:p>
        </p:txBody>
      </p:sp>
      <p:pic>
        <p:nvPicPr>
          <p:cNvPr id="5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304800"/>
            <a:ext cx="8534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en-US" sz="3200" b="1" spc="50" dirty="0" smtClean="0">
                <a:ln w="11430"/>
                <a:solidFill>
                  <a:schemeClr val="accent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EDUCATION IMPROVEMENT</a:t>
            </a:r>
            <a:endParaRPr lang="en-US" sz="3200" b="1" spc="50" dirty="0">
              <a:ln w="11430"/>
              <a:solidFill>
                <a:schemeClr val="accent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00200" y="1905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IN" dirty="0"/>
          </a:p>
        </p:txBody>
      </p:sp>
      <p:pic>
        <p:nvPicPr>
          <p:cNvPr id="58369" name="Picture 1" descr="E:\Pragathi\Pictures\22nd jan 2015- Classroom Inauguration and dist of Sewing Machines\IMG-20150131-WA000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9632" y="2128157"/>
            <a:ext cx="6915165" cy="3893131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979712" y="1397913"/>
            <a:ext cx="519084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New classrooms construction in schools</a:t>
            </a:r>
            <a:endParaRPr lang="en-US" sz="2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2200" y="6324600"/>
            <a:ext cx="487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www.pragathiwelfaresociety.com</a:t>
            </a:r>
            <a:endParaRPr lang="en-US" sz="2000" dirty="0"/>
          </a:p>
        </p:txBody>
      </p:sp>
      <p:pic>
        <p:nvPicPr>
          <p:cNvPr id="7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8849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DC19952.JPG"/>
          <p:cNvPicPr/>
          <p:nvPr/>
        </p:nvPicPr>
        <p:blipFill>
          <a:blip r:embed="rId2" cstate="print"/>
          <a:srcRect l="4720" t="27261" r="10839" b="17563"/>
          <a:stretch>
            <a:fillRect/>
          </a:stretch>
        </p:blipFill>
        <p:spPr>
          <a:xfrm>
            <a:off x="874440" y="2286000"/>
            <a:ext cx="7278960" cy="3591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077200" cy="609600"/>
          </a:xfrm>
        </p:spPr>
        <p:txBody>
          <a:bodyPr>
            <a:noAutofit/>
          </a:bodyPr>
          <a:lstStyle/>
          <a:p>
            <a:pPr algn="ctr"/>
            <a:r>
              <a:rPr lang="en-US" sz="3200" b="1" spc="50" dirty="0" smtClean="0">
                <a:ln w="11430"/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EDUCATION IMPROVEMENT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8305800" cy="1219200"/>
          </a:xfrm>
        </p:spPr>
        <p:txBody>
          <a:bodyPr>
            <a:no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Most of the students sat on the floor in the schools.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Over time we have provided about 150 desks and benches.</a:t>
            </a:r>
            <a:endParaRPr lang="en-US" sz="2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39752" y="6019800"/>
            <a:ext cx="46706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   </a:t>
            </a:r>
          </a:p>
          <a:p>
            <a:r>
              <a:rPr lang="en-US" sz="2000" dirty="0" smtClean="0"/>
              <a:t> www.pragathiwelfaresociety.com</a:t>
            </a:r>
            <a:endParaRPr lang="en-US" sz="2000" dirty="0"/>
          </a:p>
        </p:txBody>
      </p:sp>
      <p:pic>
        <p:nvPicPr>
          <p:cNvPr id="9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57200" y="304800"/>
            <a:ext cx="8001000" cy="6096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ln w="0"/>
                <a:solidFill>
                  <a:schemeClr val="accent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ea typeface="+mj-ea"/>
                <a:cs typeface="+mj-cs"/>
              </a:rPr>
              <a:t>EDUCATION IMPROVEMENT</a:t>
            </a:r>
            <a:endParaRPr kumimoji="0" lang="en-US" sz="3200" b="1" i="0" u="none" strike="noStrike" kern="1200" cap="none" spc="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/>
              </a:solidFill>
              <a:uLnTx/>
              <a:uFillTx/>
              <a:ea typeface="+mj-ea"/>
              <a:cs typeface="+mj-cs"/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14400"/>
            <a:ext cx="8001000" cy="1290464"/>
          </a:xfrm>
        </p:spPr>
        <p:txBody>
          <a:bodyPr>
            <a:noAutofit/>
          </a:bodyPr>
          <a:lstStyle/>
          <a:p>
            <a:pPr marL="0" indent="0" algn="ctr" fontAlgn="base">
              <a:lnSpc>
                <a:spcPct val="150000"/>
              </a:lnSpc>
              <a:buNone/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Computer literacy program</a:t>
            </a:r>
          </a:p>
          <a:p>
            <a:pPr fontAlgn="base">
              <a:lnSpc>
                <a:spcPct val="150000"/>
              </a:lnSpc>
              <a:buClr>
                <a:srgbClr val="EF4111"/>
              </a:buClr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Remodeling of computer room and repairing of computers</a:t>
            </a:r>
          </a:p>
          <a:p>
            <a:pPr fontAlgn="base">
              <a:lnSpc>
                <a:spcPct val="150000"/>
              </a:lnSpc>
              <a:buClr>
                <a:srgbClr val="EF4111"/>
              </a:buClr>
            </a:pPr>
            <a:r>
              <a:rPr lang="en-US" sz="2200" dirty="0" smtClean="0">
                <a:latin typeface="Arial" pitchFamily="34" charset="0"/>
                <a:cs typeface="Arial" pitchFamily="34" charset="0"/>
              </a:rPr>
              <a:t>Now there are 40 computers in the village</a:t>
            </a:r>
          </a:p>
        </p:txBody>
      </p:sp>
      <p:pic>
        <p:nvPicPr>
          <p:cNvPr id="4" name="Picture 3" descr="new 2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74440" y="2636912"/>
            <a:ext cx="7202760" cy="3916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http://www.globalpragathi.com/s/misc/logo.png?t=145892400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01000" y="5791199"/>
            <a:ext cx="1066800" cy="1066801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2578121" y="6488668"/>
            <a:ext cx="3987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www.pragathiwelfaresociety.com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2452</TotalTime>
  <Words>677</Words>
  <Application>Microsoft Macintosh PowerPoint</Application>
  <PresentationFormat>On-screen Show (4:3)</PresentationFormat>
  <Paragraphs>283</Paragraphs>
  <Slides>62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62</vt:i4>
      </vt:variant>
    </vt:vector>
  </HeadingPairs>
  <TitlesOfParts>
    <vt:vector size="73" baseType="lpstr">
      <vt:lpstr>Calibri</vt:lpstr>
      <vt:lpstr>Times New Roman</vt:lpstr>
      <vt:lpstr>Verdana</vt:lpstr>
      <vt:lpstr>Wingdings 2</vt:lpstr>
      <vt:lpstr>Arial</vt:lpstr>
      <vt:lpstr>Custom Design</vt:lpstr>
      <vt:lpstr>1_Custom Design</vt:lpstr>
      <vt:lpstr>2_Custom Design</vt:lpstr>
      <vt:lpstr>Aspect</vt:lpstr>
      <vt:lpstr>2_Aspect</vt:lpstr>
      <vt:lpstr>1_Aspect</vt:lpstr>
      <vt:lpstr>PowerPoint Presentation</vt:lpstr>
      <vt:lpstr>INTRODUCTION –  BURGULA GRAMPANCHAYAT</vt:lpstr>
      <vt:lpstr>PowerPoint Presentation</vt:lpstr>
      <vt:lpstr>MISSION &amp; VISION</vt:lpstr>
      <vt:lpstr>EDUCATION IMPROVEMENT</vt:lpstr>
      <vt:lpstr>EDUCATION IMPROVEMENT</vt:lpstr>
      <vt:lpstr>PowerPoint Presentation</vt:lpstr>
      <vt:lpstr>EDUCATION IMPROVEMENT</vt:lpstr>
      <vt:lpstr>PowerPoint Presentation</vt:lpstr>
      <vt:lpstr>PowerPoint Presentation</vt:lpstr>
      <vt:lpstr>PowerPoint Presentation</vt:lpstr>
      <vt:lpstr>EDUCATION IMPROVEMENT</vt:lpstr>
      <vt:lpstr>EDUCATION IMPROVEMENT</vt:lpstr>
      <vt:lpstr>EDUCATION IMPROVEMENT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EDUCATION IMPROVEMENT </vt:lpstr>
      <vt:lpstr>EDUCATION IMPROVEMENT</vt:lpstr>
      <vt:lpstr>Footwear for 800 students</vt:lpstr>
      <vt:lpstr>PowerPoint Presentation</vt:lpstr>
      <vt:lpstr>PowerPoint Presentation</vt:lpstr>
      <vt:lpstr>PowerPoint Presentation</vt:lpstr>
      <vt:lpstr>PowerPoint Presentation</vt:lpstr>
      <vt:lpstr>WOMEN EMPOWERMENT</vt:lpstr>
      <vt:lpstr>WOMEN EMPOWERMENT</vt:lpstr>
      <vt:lpstr>   WOMEN EMPOWERMENT</vt:lpstr>
      <vt:lpstr>PowerPoint Presentation</vt:lpstr>
      <vt:lpstr>PowerPoint Presentation</vt:lpstr>
      <vt:lpstr>Youth Development</vt:lpstr>
      <vt:lpstr>Youth Development</vt:lpstr>
      <vt:lpstr>       Youth Development</vt:lpstr>
      <vt:lpstr>PowerPoint Presentation</vt:lpstr>
      <vt:lpstr>PowerPoint Presentation</vt:lpstr>
      <vt:lpstr>                </vt:lpstr>
      <vt:lpstr>PowerPoint Presentation</vt:lpstr>
      <vt:lpstr>PowerPoint Presentation</vt:lpstr>
      <vt:lpstr>PowerPoint Presentation</vt:lpstr>
      <vt:lpstr>PREVENTIVE HEALTH CARE-Toilets</vt:lpstr>
      <vt:lpstr>PREVENTIVE HEALTH CARE- Village clean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Vasu</dc:creator>
  <cp:lastModifiedBy>Microsoft Office User</cp:lastModifiedBy>
  <cp:revision>330</cp:revision>
  <dcterms:created xsi:type="dcterms:W3CDTF">2014-01-04T11:11:31Z</dcterms:created>
  <dcterms:modified xsi:type="dcterms:W3CDTF">2016-07-23T02:27:18Z</dcterms:modified>
</cp:coreProperties>
</file>